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Inter" charset="1" panose="020B0502030000000004"/>
      <p:regular r:id="rId24"/>
    </p:embeddedFont>
    <p:embeddedFont>
      <p:font typeface="JetBrains Mono Ultra-Bold" charset="1" panose="02010909030102050004"/>
      <p:regular r:id="rId25"/>
    </p:embeddedFont>
    <p:embeddedFont>
      <p:font typeface="Inter Extra-Light" charset="1" panose="02000503000000020004"/>
      <p:regular r:id="rId26"/>
    </p:embeddedFont>
    <p:embeddedFont>
      <p:font typeface="Nanum Gothic Bold" charset="1" panose="020D0804000000000000"/>
      <p:regular r:id="rId27"/>
    </p:embeddedFont>
    <p:embeddedFont>
      <p:font typeface="Calibri (MS)" charset="1" panose="020F0502020204030204"/>
      <p:regular r:id="rId28"/>
    </p:embeddedFont>
    <p:embeddedFont>
      <p:font typeface="Calibri (MS) Bold" charset="1" panose="020F0702030404030204"/>
      <p:regular r:id="rId29"/>
    </p:embeddedFont>
    <p:embeddedFont>
      <p:font typeface="Calibri (MS) Light" charset="1" panose="020F030202020403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2526"/>
        </a:solidFill>
      </p:bgPr>
    </p:bg>
    <p:spTree>
      <p:nvGrpSpPr>
        <p:cNvPr id="1" name=""/>
        <p:cNvGrpSpPr/>
        <p:nvPr/>
      </p:nvGrpSpPr>
      <p:grpSpPr>
        <a:xfrm>
          <a:off x="0" y="0"/>
          <a:ext cx="0" cy="0"/>
          <a:chOff x="0" y="0"/>
          <a:chExt cx="0" cy="0"/>
        </a:xfrm>
      </p:grpSpPr>
      <p:grpSp>
        <p:nvGrpSpPr>
          <p:cNvPr name="Group 2" id="2"/>
          <p:cNvGrpSpPr/>
          <p:nvPr/>
        </p:nvGrpSpPr>
        <p:grpSpPr>
          <a:xfrm rot="0">
            <a:off x="3110520" y="5345574"/>
            <a:ext cx="15163597" cy="2173482"/>
            <a:chOff x="0" y="0"/>
            <a:chExt cx="2349238" cy="336729"/>
          </a:xfrm>
        </p:grpSpPr>
        <p:sp>
          <p:nvSpPr>
            <p:cNvPr name="Freeform 3" id="3"/>
            <p:cNvSpPr/>
            <p:nvPr/>
          </p:nvSpPr>
          <p:spPr>
            <a:xfrm flipH="false" flipV="false" rot="0">
              <a:off x="0" y="0"/>
              <a:ext cx="2349238" cy="336729"/>
            </a:xfrm>
            <a:custGeom>
              <a:avLst/>
              <a:gdLst/>
              <a:ahLst/>
              <a:cxnLst/>
              <a:rect r="r" b="b" t="t" l="l"/>
              <a:pathLst>
                <a:path h="336729" w="2349238">
                  <a:moveTo>
                    <a:pt x="0" y="0"/>
                  </a:moveTo>
                  <a:lnTo>
                    <a:pt x="2349238" y="0"/>
                  </a:lnTo>
                  <a:lnTo>
                    <a:pt x="2349238" y="336729"/>
                  </a:lnTo>
                  <a:lnTo>
                    <a:pt x="0" y="336729"/>
                  </a:lnTo>
                  <a:close/>
                </a:path>
              </a:pathLst>
            </a:custGeom>
            <a:blipFill>
              <a:blip r:embed="rId2"/>
              <a:stretch>
                <a:fillRect l="0" t="-164612" r="0" b="-200496"/>
              </a:stretch>
            </a:blipFill>
            <a:ln w="9525" cap="sq">
              <a:solidFill>
                <a:srgbClr val="FFFFFF"/>
              </a:solidFill>
              <a:prstDash val="solid"/>
              <a:miter/>
            </a:ln>
          </p:spPr>
        </p:sp>
      </p:grpSp>
      <p:grpSp>
        <p:nvGrpSpPr>
          <p:cNvPr name="Group 4" id="4"/>
          <p:cNvGrpSpPr/>
          <p:nvPr/>
        </p:nvGrpSpPr>
        <p:grpSpPr>
          <a:xfrm rot="0">
            <a:off x="739754" y="791528"/>
            <a:ext cx="2442603" cy="9495472"/>
            <a:chOff x="0" y="0"/>
            <a:chExt cx="643319" cy="2500865"/>
          </a:xfrm>
        </p:grpSpPr>
        <p:sp>
          <p:nvSpPr>
            <p:cNvPr name="Freeform 5" id="5"/>
            <p:cNvSpPr/>
            <p:nvPr/>
          </p:nvSpPr>
          <p:spPr>
            <a:xfrm flipH="false" flipV="false" rot="0">
              <a:off x="0" y="0"/>
              <a:ext cx="643319" cy="2500865"/>
            </a:xfrm>
            <a:custGeom>
              <a:avLst/>
              <a:gdLst/>
              <a:ahLst/>
              <a:cxnLst/>
              <a:rect r="r" b="b" t="t" l="l"/>
              <a:pathLst>
                <a:path h="2500865" w="643319">
                  <a:moveTo>
                    <a:pt x="0" y="0"/>
                  </a:moveTo>
                  <a:lnTo>
                    <a:pt x="643319" y="0"/>
                  </a:lnTo>
                  <a:lnTo>
                    <a:pt x="643319" y="2500865"/>
                  </a:lnTo>
                  <a:lnTo>
                    <a:pt x="0" y="2500865"/>
                  </a:lnTo>
                  <a:close/>
                </a:path>
              </a:pathLst>
            </a:custGeom>
            <a:solidFill>
              <a:srgbClr val="1E1E1E"/>
            </a:solidFill>
          </p:spPr>
        </p:sp>
        <p:sp>
          <p:nvSpPr>
            <p:cNvPr name="TextBox 6" id="6"/>
            <p:cNvSpPr txBox="true"/>
            <p:nvPr/>
          </p:nvSpPr>
          <p:spPr>
            <a:xfrm>
              <a:off x="0" y="-38100"/>
              <a:ext cx="643319" cy="2538965"/>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flipV="true">
            <a:off x="3168069" y="0"/>
            <a:ext cx="0" cy="10287000"/>
          </a:xfrm>
          <a:prstGeom prst="line">
            <a:avLst/>
          </a:prstGeom>
          <a:ln cap="flat" w="9525">
            <a:solidFill>
              <a:srgbClr val="FFFFFF"/>
            </a:solidFill>
            <a:prstDash val="solid"/>
            <a:headEnd type="none" len="sm" w="sm"/>
            <a:tailEnd type="none" len="sm" w="sm"/>
          </a:ln>
        </p:spPr>
      </p:sp>
      <p:sp>
        <p:nvSpPr>
          <p:cNvPr name="AutoShape 8" id="8"/>
          <p:cNvSpPr/>
          <p:nvPr/>
        </p:nvSpPr>
        <p:spPr>
          <a:xfrm flipV="true">
            <a:off x="725466" y="796290"/>
            <a:ext cx="0" cy="10287000"/>
          </a:xfrm>
          <a:prstGeom prst="line">
            <a:avLst/>
          </a:prstGeom>
          <a:ln cap="flat" w="9525">
            <a:solidFill>
              <a:srgbClr val="FFFFFF"/>
            </a:solidFill>
            <a:prstDash val="solid"/>
            <a:headEnd type="none" len="sm" w="sm"/>
            <a:tailEnd type="none" len="sm" w="sm"/>
          </a:ln>
        </p:spPr>
      </p:sp>
      <p:sp>
        <p:nvSpPr>
          <p:cNvPr name="AutoShape 9" id="9"/>
          <p:cNvSpPr/>
          <p:nvPr/>
        </p:nvSpPr>
        <p:spPr>
          <a:xfrm flipV="true">
            <a:off x="0" y="796290"/>
            <a:ext cx="18288000" cy="0"/>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168474" y="801053"/>
            <a:ext cx="15119931" cy="674863"/>
            <a:chOff x="0" y="0"/>
            <a:chExt cx="3982204" cy="177742"/>
          </a:xfrm>
        </p:grpSpPr>
        <p:sp>
          <p:nvSpPr>
            <p:cNvPr name="Freeform 11" id="11"/>
            <p:cNvSpPr/>
            <p:nvPr/>
          </p:nvSpPr>
          <p:spPr>
            <a:xfrm flipH="false" flipV="false" rot="0">
              <a:off x="0" y="0"/>
              <a:ext cx="3982204" cy="177742"/>
            </a:xfrm>
            <a:custGeom>
              <a:avLst/>
              <a:gdLst/>
              <a:ahLst/>
              <a:cxnLst/>
              <a:rect r="r" b="b" t="t" l="l"/>
              <a:pathLst>
                <a:path h="177742" w="3982204">
                  <a:moveTo>
                    <a:pt x="0" y="0"/>
                  </a:moveTo>
                  <a:lnTo>
                    <a:pt x="3982204" y="0"/>
                  </a:lnTo>
                  <a:lnTo>
                    <a:pt x="3982204" y="177742"/>
                  </a:lnTo>
                  <a:lnTo>
                    <a:pt x="0" y="177742"/>
                  </a:lnTo>
                  <a:close/>
                </a:path>
              </a:pathLst>
            </a:custGeom>
            <a:solidFill>
              <a:srgbClr val="3B3B3B"/>
            </a:solidFill>
          </p:spPr>
        </p:sp>
        <p:sp>
          <p:nvSpPr>
            <p:cNvPr name="TextBox 12" id="12"/>
            <p:cNvSpPr txBox="true"/>
            <p:nvPr/>
          </p:nvSpPr>
          <p:spPr>
            <a:xfrm>
              <a:off x="0" y="-38100"/>
              <a:ext cx="3982204" cy="215842"/>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3182357" y="1490203"/>
            <a:ext cx="15119729" cy="0"/>
          </a:xfrm>
          <a:prstGeom prst="line">
            <a:avLst/>
          </a:prstGeom>
          <a:ln cap="flat" w="9525">
            <a:solidFill>
              <a:srgbClr val="FFFFFF"/>
            </a:solidFill>
            <a:prstDash val="solid"/>
            <a:headEnd type="none" len="sm" w="sm"/>
            <a:tailEnd type="none" len="sm" w="sm"/>
          </a:ln>
        </p:spPr>
      </p:sp>
      <p:grpSp>
        <p:nvGrpSpPr>
          <p:cNvPr name="Group 14" id="14"/>
          <p:cNvGrpSpPr/>
          <p:nvPr/>
        </p:nvGrpSpPr>
        <p:grpSpPr>
          <a:xfrm rot="0">
            <a:off x="0" y="0"/>
            <a:ext cx="18288000" cy="791528"/>
            <a:chOff x="0" y="0"/>
            <a:chExt cx="4816593" cy="208468"/>
          </a:xfrm>
        </p:grpSpPr>
        <p:sp>
          <p:nvSpPr>
            <p:cNvPr name="Freeform 15" id="15"/>
            <p:cNvSpPr/>
            <p:nvPr/>
          </p:nvSpPr>
          <p:spPr>
            <a:xfrm flipH="false" flipV="false" rot="0">
              <a:off x="0" y="0"/>
              <a:ext cx="4816592" cy="208468"/>
            </a:xfrm>
            <a:custGeom>
              <a:avLst/>
              <a:gdLst/>
              <a:ahLst/>
              <a:cxnLst/>
              <a:rect r="r" b="b" t="t" l="l"/>
              <a:pathLst>
                <a:path h="208468" w="4816592">
                  <a:moveTo>
                    <a:pt x="0" y="0"/>
                  </a:moveTo>
                  <a:lnTo>
                    <a:pt x="4816592" y="0"/>
                  </a:lnTo>
                  <a:lnTo>
                    <a:pt x="4816592" y="208468"/>
                  </a:lnTo>
                  <a:lnTo>
                    <a:pt x="0" y="208468"/>
                  </a:lnTo>
                  <a:close/>
                </a:path>
              </a:pathLst>
            </a:custGeom>
            <a:solidFill>
              <a:srgbClr val="3B3B3B"/>
            </a:solidFill>
          </p:spPr>
        </p:sp>
        <p:sp>
          <p:nvSpPr>
            <p:cNvPr name="TextBox 16" id="16"/>
            <p:cNvSpPr txBox="true"/>
            <p:nvPr/>
          </p:nvSpPr>
          <p:spPr>
            <a:xfrm>
              <a:off x="0" y="-38100"/>
              <a:ext cx="4816593" cy="246568"/>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a:off x="3168069" y="8529746"/>
            <a:ext cx="15119931" cy="0"/>
          </a:xfrm>
          <a:prstGeom prst="line">
            <a:avLst/>
          </a:prstGeom>
          <a:ln cap="flat" w="9525">
            <a:solidFill>
              <a:srgbClr val="FFFFFF"/>
            </a:solidFill>
            <a:prstDash val="solid"/>
            <a:headEnd type="none" len="sm" w="sm"/>
            <a:tailEnd type="none" len="sm" w="sm"/>
          </a:ln>
        </p:spPr>
      </p:sp>
      <p:sp>
        <p:nvSpPr>
          <p:cNvPr name="AutoShape 18" id="18"/>
          <p:cNvSpPr/>
          <p:nvPr/>
        </p:nvSpPr>
        <p:spPr>
          <a:xfrm>
            <a:off x="3182357" y="9514631"/>
            <a:ext cx="15119931" cy="0"/>
          </a:xfrm>
          <a:prstGeom prst="line">
            <a:avLst/>
          </a:prstGeom>
          <a:ln cap="flat" w="9525">
            <a:solidFill>
              <a:srgbClr val="FFFFFF"/>
            </a:solidFill>
            <a:prstDash val="solid"/>
            <a:headEnd type="none" len="sm" w="sm"/>
            <a:tailEnd type="none" len="sm" w="sm"/>
          </a:ln>
        </p:spPr>
      </p:sp>
      <p:grpSp>
        <p:nvGrpSpPr>
          <p:cNvPr name="Group 19" id="19"/>
          <p:cNvGrpSpPr/>
          <p:nvPr/>
        </p:nvGrpSpPr>
        <p:grpSpPr>
          <a:xfrm rot="0">
            <a:off x="-307996" y="796290"/>
            <a:ext cx="1028700" cy="9592744"/>
            <a:chOff x="0" y="0"/>
            <a:chExt cx="270933" cy="2526484"/>
          </a:xfrm>
        </p:grpSpPr>
        <p:sp>
          <p:nvSpPr>
            <p:cNvPr name="Freeform 20" id="20"/>
            <p:cNvSpPr/>
            <p:nvPr/>
          </p:nvSpPr>
          <p:spPr>
            <a:xfrm flipH="false" flipV="false" rot="0">
              <a:off x="0" y="0"/>
              <a:ext cx="270933" cy="2526484"/>
            </a:xfrm>
            <a:custGeom>
              <a:avLst/>
              <a:gdLst/>
              <a:ahLst/>
              <a:cxnLst/>
              <a:rect r="r" b="b" t="t" l="l"/>
              <a:pathLst>
                <a:path h="2526484" w="270933">
                  <a:moveTo>
                    <a:pt x="0" y="0"/>
                  </a:moveTo>
                  <a:lnTo>
                    <a:pt x="270933" y="0"/>
                  </a:lnTo>
                  <a:lnTo>
                    <a:pt x="270933" y="2526484"/>
                  </a:lnTo>
                  <a:lnTo>
                    <a:pt x="0" y="2526484"/>
                  </a:lnTo>
                  <a:close/>
                </a:path>
              </a:pathLst>
            </a:custGeom>
            <a:solidFill>
              <a:srgbClr val="3B3B3B"/>
            </a:solidFill>
          </p:spPr>
        </p:sp>
        <p:sp>
          <p:nvSpPr>
            <p:cNvPr name="TextBox 21" id="21"/>
            <p:cNvSpPr txBox="true"/>
            <p:nvPr/>
          </p:nvSpPr>
          <p:spPr>
            <a:xfrm>
              <a:off x="0" y="-38100"/>
              <a:ext cx="270933" cy="25645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7192855" y="161698"/>
            <a:ext cx="3902290" cy="484707"/>
            <a:chOff x="0" y="0"/>
            <a:chExt cx="1027764" cy="127659"/>
          </a:xfrm>
        </p:grpSpPr>
        <p:sp>
          <p:nvSpPr>
            <p:cNvPr name="Freeform 23" id="23"/>
            <p:cNvSpPr/>
            <p:nvPr/>
          </p:nvSpPr>
          <p:spPr>
            <a:xfrm flipH="false" flipV="false" rot="0">
              <a:off x="0" y="0"/>
              <a:ext cx="1027764" cy="127659"/>
            </a:xfrm>
            <a:custGeom>
              <a:avLst/>
              <a:gdLst/>
              <a:ahLst/>
              <a:cxnLst/>
              <a:rect r="r" b="b" t="t" l="l"/>
              <a:pathLst>
                <a:path h="127659" w="1027764">
                  <a:moveTo>
                    <a:pt x="63830" y="0"/>
                  </a:moveTo>
                  <a:lnTo>
                    <a:pt x="963934" y="0"/>
                  </a:lnTo>
                  <a:cubicBezTo>
                    <a:pt x="980863" y="0"/>
                    <a:pt x="997098" y="6725"/>
                    <a:pt x="1009068" y="18695"/>
                  </a:cubicBezTo>
                  <a:cubicBezTo>
                    <a:pt x="1021039" y="30666"/>
                    <a:pt x="1027764" y="46901"/>
                    <a:pt x="1027764" y="63830"/>
                  </a:cubicBezTo>
                  <a:lnTo>
                    <a:pt x="1027764" y="63830"/>
                  </a:lnTo>
                  <a:cubicBezTo>
                    <a:pt x="1027764" y="80758"/>
                    <a:pt x="1021039" y="96994"/>
                    <a:pt x="1009068" y="108964"/>
                  </a:cubicBezTo>
                  <a:cubicBezTo>
                    <a:pt x="997098" y="120935"/>
                    <a:pt x="980863" y="127659"/>
                    <a:pt x="963934" y="127659"/>
                  </a:cubicBezTo>
                  <a:lnTo>
                    <a:pt x="63830" y="127659"/>
                  </a:lnTo>
                  <a:cubicBezTo>
                    <a:pt x="46901" y="127659"/>
                    <a:pt x="30666" y="120935"/>
                    <a:pt x="18695" y="108964"/>
                  </a:cubicBezTo>
                  <a:cubicBezTo>
                    <a:pt x="6725" y="96994"/>
                    <a:pt x="0" y="80758"/>
                    <a:pt x="0" y="63830"/>
                  </a:cubicBezTo>
                  <a:lnTo>
                    <a:pt x="0" y="63830"/>
                  </a:lnTo>
                  <a:cubicBezTo>
                    <a:pt x="0" y="46901"/>
                    <a:pt x="6725" y="30666"/>
                    <a:pt x="18695" y="18695"/>
                  </a:cubicBezTo>
                  <a:cubicBezTo>
                    <a:pt x="30666" y="6725"/>
                    <a:pt x="46901" y="0"/>
                    <a:pt x="63830" y="0"/>
                  </a:cubicBezTo>
                  <a:close/>
                </a:path>
              </a:pathLst>
            </a:custGeom>
            <a:solidFill>
              <a:srgbClr val="5B5B5B"/>
            </a:solidFill>
          </p:spPr>
        </p:sp>
        <p:sp>
          <p:nvSpPr>
            <p:cNvPr name="TextBox 24" id="24"/>
            <p:cNvSpPr txBox="true"/>
            <p:nvPr/>
          </p:nvSpPr>
          <p:spPr>
            <a:xfrm>
              <a:off x="0" y="-38100"/>
              <a:ext cx="1027764" cy="165759"/>
            </a:xfrm>
            <a:prstGeom prst="rect">
              <a:avLst/>
            </a:prstGeom>
          </p:spPr>
          <p:txBody>
            <a:bodyPr anchor="ctr" rtlCol="false" tIns="50800" lIns="50800" bIns="50800" rIns="50800"/>
            <a:lstStyle/>
            <a:p>
              <a:pPr algn="ctr">
                <a:lnSpc>
                  <a:spcPts val="2659"/>
                </a:lnSpc>
              </a:pPr>
              <a:r>
                <a:rPr lang="en-US" sz="1899">
                  <a:solidFill>
                    <a:srgbClr val="FFFFFF"/>
                  </a:solidFill>
                  <a:latin typeface="Inter"/>
                  <a:ea typeface="Inter"/>
                  <a:cs typeface="Inter"/>
                  <a:sym typeface="Inter"/>
                </a:rPr>
                <a:t>Search</a:t>
              </a:r>
            </a:p>
          </p:txBody>
        </p:sp>
      </p:grpSp>
      <p:grpSp>
        <p:nvGrpSpPr>
          <p:cNvPr name="Group 25" id="25"/>
          <p:cNvGrpSpPr/>
          <p:nvPr/>
        </p:nvGrpSpPr>
        <p:grpSpPr>
          <a:xfrm rot="0">
            <a:off x="252394" y="287363"/>
            <a:ext cx="946145" cy="233376"/>
            <a:chOff x="0" y="0"/>
            <a:chExt cx="1261527" cy="311168"/>
          </a:xfrm>
        </p:grpSpPr>
        <p:grpSp>
          <p:nvGrpSpPr>
            <p:cNvPr name="Group 26" id="26"/>
            <p:cNvGrpSpPr/>
            <p:nvPr/>
          </p:nvGrpSpPr>
          <p:grpSpPr>
            <a:xfrm rot="0">
              <a:off x="0" y="0"/>
              <a:ext cx="302592" cy="30259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653"/>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478920" y="8576"/>
              <a:ext cx="302592" cy="30259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0E"/>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58936" y="8576"/>
              <a:ext cx="302592" cy="30259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CF34"/>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5" id="35"/>
          <p:cNvSpPr txBox="true"/>
          <p:nvPr/>
        </p:nvSpPr>
        <p:spPr>
          <a:xfrm rot="0">
            <a:off x="3358881" y="1841747"/>
            <a:ext cx="13900419" cy="3358713"/>
          </a:xfrm>
          <a:prstGeom prst="rect">
            <a:avLst/>
          </a:prstGeom>
        </p:spPr>
        <p:txBody>
          <a:bodyPr anchor="t" rtlCol="false" tIns="0" lIns="0" bIns="0" rIns="0">
            <a:spAutoFit/>
          </a:bodyPr>
          <a:lstStyle/>
          <a:p>
            <a:pPr algn="l">
              <a:lnSpc>
                <a:spcPts val="8493"/>
              </a:lnSpc>
            </a:pPr>
            <a:r>
              <a:rPr lang="en-US" sz="10616" spc="-520" b="true">
                <a:solidFill>
                  <a:srgbClr val="FFFFFF"/>
                </a:solidFill>
                <a:latin typeface="JetBrains Mono Ultra-Bold"/>
                <a:ea typeface="JetBrains Mono Ultra-Bold"/>
                <a:cs typeface="JetBrains Mono Ultra-Bold"/>
                <a:sym typeface="JetBrains Mono Ultra-Bold"/>
              </a:rPr>
              <a:t>CSOPESY Major Output: Process Scheduler and CLI </a:t>
            </a:r>
          </a:p>
        </p:txBody>
      </p:sp>
      <p:sp>
        <p:nvSpPr>
          <p:cNvPr name="TextBox 36" id="36"/>
          <p:cNvSpPr txBox="true"/>
          <p:nvPr/>
        </p:nvSpPr>
        <p:spPr>
          <a:xfrm rot="0">
            <a:off x="3544816" y="8639284"/>
            <a:ext cx="10895665" cy="727710"/>
          </a:xfrm>
          <a:prstGeom prst="rect">
            <a:avLst/>
          </a:prstGeom>
        </p:spPr>
        <p:txBody>
          <a:bodyPr anchor="t" rtlCol="false" tIns="0" lIns="0" bIns="0" rIns="0">
            <a:spAutoFit/>
          </a:bodyPr>
          <a:lstStyle/>
          <a:p>
            <a:pPr algn="l">
              <a:lnSpc>
                <a:spcPts val="2939"/>
              </a:lnSpc>
            </a:pPr>
            <a:r>
              <a:rPr lang="en-US" sz="2099">
                <a:solidFill>
                  <a:srgbClr val="FFFFFF"/>
                </a:solidFill>
                <a:latin typeface="Inter Extra-Light"/>
                <a:ea typeface="Inter Extra-Light"/>
                <a:cs typeface="Inter Extra-Light"/>
                <a:sym typeface="Inter Extra-Light"/>
              </a:rPr>
              <a:t>RIZZA CHAN          JERIMAYA FLORES           HANEUL KIM           JUSTIN SACDALAN</a:t>
            </a:r>
          </a:p>
          <a:p>
            <a:pPr algn="l">
              <a:lnSpc>
                <a:spcPts val="2939"/>
              </a:lnSpc>
              <a:spcBef>
                <a:spcPct val="0"/>
              </a:spcBef>
            </a:pPr>
          </a:p>
        </p:txBody>
      </p:sp>
      <p:sp>
        <p:nvSpPr>
          <p:cNvPr name="TextBox 37" id="37"/>
          <p:cNvSpPr txBox="true"/>
          <p:nvPr/>
        </p:nvSpPr>
        <p:spPr>
          <a:xfrm rot="0">
            <a:off x="3544816" y="7814331"/>
            <a:ext cx="9302305" cy="455296"/>
          </a:xfrm>
          <a:prstGeom prst="rect">
            <a:avLst/>
          </a:prstGeom>
        </p:spPr>
        <p:txBody>
          <a:bodyPr anchor="t" rtlCol="false" tIns="0" lIns="0" bIns="0" rIns="0">
            <a:spAutoFit/>
          </a:bodyPr>
          <a:lstStyle/>
          <a:p>
            <a:pPr algn="l">
              <a:lnSpc>
                <a:spcPts val="3779"/>
              </a:lnSpc>
              <a:spcBef>
                <a:spcPct val="0"/>
              </a:spcBef>
            </a:pPr>
            <a:r>
              <a:rPr lang="en-US" sz="2699">
                <a:solidFill>
                  <a:srgbClr val="FFFFFF"/>
                </a:solidFill>
                <a:latin typeface="Inter"/>
                <a:ea typeface="Inter"/>
                <a:cs typeface="Inter"/>
                <a:sym typeface="Inter"/>
              </a:rPr>
              <a:t>Creating a process scheduler and CLI</a:t>
            </a:r>
          </a:p>
        </p:txBody>
      </p:sp>
      <p:sp>
        <p:nvSpPr>
          <p:cNvPr name="TextBox 38" id="38"/>
          <p:cNvSpPr txBox="true"/>
          <p:nvPr/>
        </p:nvSpPr>
        <p:spPr>
          <a:xfrm rot="0">
            <a:off x="880454" y="1733433"/>
            <a:ext cx="2287616" cy="5283200"/>
          </a:xfrm>
          <a:prstGeom prst="rect">
            <a:avLst/>
          </a:prstGeom>
        </p:spPr>
        <p:txBody>
          <a:bodyPr anchor="t" rtlCol="false" tIns="0" lIns="0" bIns="0" rIns="0">
            <a:spAutoFit/>
          </a:bodyPr>
          <a:lstStyle/>
          <a:p>
            <a:pPr algn="l">
              <a:lnSpc>
                <a:spcPts val="2800"/>
              </a:lnSpc>
            </a:pPr>
            <a:r>
              <a:rPr lang="en-US" sz="2000" b="true">
                <a:solidFill>
                  <a:srgbClr val="FFFFFF"/>
                </a:solidFill>
                <a:latin typeface="Nanum Gothic Bold"/>
                <a:ea typeface="Nanum Gothic Bold"/>
                <a:cs typeface="Nanum Gothic Bold"/>
                <a:sym typeface="Nanum Gothic Bold"/>
              </a:rPr>
              <a:t>o Command recognition</a:t>
            </a:r>
          </a:p>
          <a:p>
            <a:pPr algn="l">
              <a:lnSpc>
                <a:spcPts val="2800"/>
              </a:lnSpc>
            </a:pPr>
          </a:p>
          <a:p>
            <a:pPr algn="l">
              <a:lnSpc>
                <a:spcPts val="2800"/>
              </a:lnSpc>
            </a:pPr>
            <a:r>
              <a:rPr lang="en-US" sz="2000" b="true">
                <a:solidFill>
                  <a:srgbClr val="FFFFFF"/>
                </a:solidFill>
                <a:latin typeface="Nanum Gothic Bold"/>
                <a:ea typeface="Nanum Gothic Bold"/>
                <a:cs typeface="Nanum Gothic Bold"/>
                <a:sym typeface="Nanum Gothic Bold"/>
              </a:rPr>
              <a:t>o Console UI implementation</a:t>
            </a:r>
          </a:p>
          <a:p>
            <a:pPr algn="l">
              <a:lnSpc>
                <a:spcPts val="2800"/>
              </a:lnSpc>
            </a:pPr>
            <a:r>
              <a:rPr lang="en-US" sz="2000" b="true">
                <a:solidFill>
                  <a:srgbClr val="FFFFFF"/>
                </a:solidFill>
                <a:latin typeface="Nanum Gothic Bold"/>
                <a:ea typeface="Nanum Gothic Bold"/>
                <a:cs typeface="Nanum Gothic Bold"/>
                <a:sym typeface="Nanum Gothic Bold"/>
              </a:rPr>
              <a:t> </a:t>
            </a:r>
          </a:p>
          <a:p>
            <a:pPr algn="l">
              <a:lnSpc>
                <a:spcPts val="2800"/>
              </a:lnSpc>
            </a:pPr>
            <a:r>
              <a:rPr lang="en-US" sz="2000" b="true">
                <a:solidFill>
                  <a:srgbClr val="FFFFFF"/>
                </a:solidFill>
                <a:latin typeface="Nanum Gothic Bold"/>
                <a:ea typeface="Nanum Gothic Bold"/>
                <a:cs typeface="Nanum Gothic Bold"/>
                <a:sym typeface="Nanum Gothic Bold"/>
              </a:rPr>
              <a:t>o Command</a:t>
            </a:r>
            <a:r>
              <a:rPr lang="en-US" sz="2000" b="true">
                <a:solidFill>
                  <a:srgbClr val="FFFFFF"/>
                </a:solidFill>
                <a:latin typeface="Nanum Gothic Bold"/>
                <a:ea typeface="Nanum Gothic Bold"/>
                <a:cs typeface="Nanum Gothic Bold"/>
                <a:sym typeface="Nanum Gothic Bold"/>
              </a:rPr>
              <a:t> interpreter implementation</a:t>
            </a:r>
          </a:p>
          <a:p>
            <a:pPr algn="l">
              <a:lnSpc>
                <a:spcPts val="2800"/>
              </a:lnSpc>
            </a:pPr>
          </a:p>
          <a:p>
            <a:pPr algn="l">
              <a:lnSpc>
                <a:spcPts val="2800"/>
              </a:lnSpc>
            </a:pPr>
            <a:r>
              <a:rPr lang="en-US" sz="2000" b="true">
                <a:solidFill>
                  <a:srgbClr val="FFFFFF"/>
                </a:solidFill>
                <a:latin typeface="Nanum Gothic Bold"/>
                <a:ea typeface="Nanum Gothic Bold"/>
                <a:cs typeface="Nanum Gothic Bold"/>
                <a:sym typeface="Nanum Gothic Bold"/>
              </a:rPr>
              <a:t>o Process representation </a:t>
            </a:r>
          </a:p>
          <a:p>
            <a:pPr algn="l">
              <a:lnSpc>
                <a:spcPts val="2800"/>
              </a:lnSpc>
            </a:pPr>
          </a:p>
          <a:p>
            <a:pPr algn="l">
              <a:lnSpc>
                <a:spcPts val="2800"/>
              </a:lnSpc>
            </a:pPr>
            <a:r>
              <a:rPr lang="en-US" sz="2000" b="true">
                <a:solidFill>
                  <a:srgbClr val="FFFFFF"/>
                </a:solidFill>
                <a:latin typeface="Nanum Gothic Bold"/>
                <a:ea typeface="Nanum Gothic Bold"/>
                <a:cs typeface="Nanum Gothic Bold"/>
                <a:sym typeface="Nanum Gothic Bold"/>
              </a:rPr>
              <a:t>o Scheduler implementation </a:t>
            </a:r>
          </a:p>
        </p:txBody>
      </p:sp>
      <p:sp>
        <p:nvSpPr>
          <p:cNvPr name="TextBox 39" id="39"/>
          <p:cNvSpPr txBox="true"/>
          <p:nvPr/>
        </p:nvSpPr>
        <p:spPr>
          <a:xfrm rot="0">
            <a:off x="1728244" y="8918575"/>
            <a:ext cx="437048"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Inter Extra-Light"/>
                <a:ea typeface="Inter Extra-Light"/>
                <a:cs typeface="Inter Extra-Light"/>
                <a:sym typeface="Inter Extra-Light"/>
              </a:rPr>
              <a:t>1</a:t>
            </a:r>
          </a:p>
        </p:txBody>
      </p:sp>
      <p:sp>
        <p:nvSpPr>
          <p:cNvPr name="TextBox 40" id="40"/>
          <p:cNvSpPr txBox="true"/>
          <p:nvPr/>
        </p:nvSpPr>
        <p:spPr>
          <a:xfrm rot="0">
            <a:off x="3544816" y="8984089"/>
            <a:ext cx="10895665" cy="727710"/>
          </a:xfrm>
          <a:prstGeom prst="rect">
            <a:avLst/>
          </a:prstGeom>
        </p:spPr>
        <p:txBody>
          <a:bodyPr anchor="t" rtlCol="false" tIns="0" lIns="0" bIns="0" rIns="0">
            <a:spAutoFit/>
          </a:bodyPr>
          <a:lstStyle/>
          <a:p>
            <a:pPr algn="l">
              <a:lnSpc>
                <a:spcPts val="2939"/>
              </a:lnSpc>
            </a:pPr>
            <a:r>
              <a:rPr lang="en-US" sz="2099">
                <a:solidFill>
                  <a:srgbClr val="FFFFFF"/>
                </a:solidFill>
                <a:latin typeface="Inter Extra-Light"/>
                <a:ea typeface="Inter Extra-Light"/>
                <a:cs typeface="Inter Extra-Light"/>
                <a:sym typeface="Inter Extra-Light"/>
              </a:rPr>
              <a:t>      S22                              S13                                S22                               S22</a:t>
            </a:r>
          </a:p>
          <a:p>
            <a:pPr algn="l">
              <a:lnSpc>
                <a:spcPts val="293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10</a:t>
              </a:r>
            </a:p>
          </p:txBody>
        </p:sp>
      </p:grpSp>
      <p:sp>
        <p:nvSpPr>
          <p:cNvPr name="Freeform 7" id="7"/>
          <p:cNvSpPr/>
          <p:nvPr/>
        </p:nvSpPr>
        <p:spPr>
          <a:xfrm flipH="false" flipV="false" rot="0">
            <a:off x="269625" y="1227182"/>
            <a:ext cx="10642469" cy="2137715"/>
          </a:xfrm>
          <a:custGeom>
            <a:avLst/>
            <a:gdLst/>
            <a:ahLst/>
            <a:cxnLst/>
            <a:rect r="r" b="b" t="t" l="l"/>
            <a:pathLst>
              <a:path h="2137715" w="10642469">
                <a:moveTo>
                  <a:pt x="0" y="0"/>
                </a:moveTo>
                <a:lnTo>
                  <a:pt x="10642469" y="0"/>
                </a:lnTo>
                <a:lnTo>
                  <a:pt x="10642469" y="2137716"/>
                </a:lnTo>
                <a:lnTo>
                  <a:pt x="0" y="2137716"/>
                </a:lnTo>
                <a:lnTo>
                  <a:pt x="0" y="0"/>
                </a:lnTo>
                <a:close/>
              </a:path>
            </a:pathLst>
          </a:custGeom>
          <a:blipFill>
            <a:blip r:embed="rId3"/>
            <a:stretch>
              <a:fillRect l="0" t="0" r="-8576" b="0"/>
            </a:stretch>
          </a:blipFill>
        </p:spPr>
      </p:sp>
      <p:sp>
        <p:nvSpPr>
          <p:cNvPr name="Freeform 8" id="8"/>
          <p:cNvSpPr/>
          <p:nvPr/>
        </p:nvSpPr>
        <p:spPr>
          <a:xfrm flipH="false" flipV="false" rot="0">
            <a:off x="7406484" y="4617559"/>
            <a:ext cx="4314013" cy="1493958"/>
          </a:xfrm>
          <a:custGeom>
            <a:avLst/>
            <a:gdLst/>
            <a:ahLst/>
            <a:cxnLst/>
            <a:rect r="r" b="b" t="t" l="l"/>
            <a:pathLst>
              <a:path h="1493958" w="4314013">
                <a:moveTo>
                  <a:pt x="0" y="0"/>
                </a:moveTo>
                <a:lnTo>
                  <a:pt x="4314013" y="0"/>
                </a:lnTo>
                <a:lnTo>
                  <a:pt x="4314013" y="1493958"/>
                </a:lnTo>
                <a:lnTo>
                  <a:pt x="0" y="1493958"/>
                </a:lnTo>
                <a:lnTo>
                  <a:pt x="0" y="0"/>
                </a:lnTo>
                <a:close/>
              </a:path>
            </a:pathLst>
          </a:custGeom>
          <a:blipFill>
            <a:blip r:embed="rId4"/>
            <a:stretch>
              <a:fillRect l="0" t="0" r="0" b="0"/>
            </a:stretch>
          </a:blipFill>
        </p:spPr>
      </p:sp>
      <p:sp>
        <p:nvSpPr>
          <p:cNvPr name="Freeform 9" id="9"/>
          <p:cNvSpPr/>
          <p:nvPr/>
        </p:nvSpPr>
        <p:spPr>
          <a:xfrm flipH="false" flipV="false" rot="0">
            <a:off x="269625" y="8480661"/>
            <a:ext cx="10659190" cy="1271439"/>
          </a:xfrm>
          <a:custGeom>
            <a:avLst/>
            <a:gdLst/>
            <a:ahLst/>
            <a:cxnLst/>
            <a:rect r="r" b="b" t="t" l="l"/>
            <a:pathLst>
              <a:path h="1271439" w="10659190">
                <a:moveTo>
                  <a:pt x="0" y="0"/>
                </a:moveTo>
                <a:lnTo>
                  <a:pt x="10659190" y="0"/>
                </a:lnTo>
                <a:lnTo>
                  <a:pt x="10659190" y="1271440"/>
                </a:lnTo>
                <a:lnTo>
                  <a:pt x="0" y="1271440"/>
                </a:lnTo>
                <a:lnTo>
                  <a:pt x="0" y="0"/>
                </a:lnTo>
                <a:close/>
              </a:path>
            </a:pathLst>
          </a:custGeom>
          <a:blipFill>
            <a:blip r:embed="rId5"/>
            <a:stretch>
              <a:fillRect l="0" t="0" r="0" b="0"/>
            </a:stretch>
          </a:blipFill>
        </p:spPr>
      </p:sp>
      <p:sp>
        <p:nvSpPr>
          <p:cNvPr name="Freeform 10" id="10"/>
          <p:cNvSpPr/>
          <p:nvPr/>
        </p:nvSpPr>
        <p:spPr>
          <a:xfrm flipH="false" flipV="false" rot="0">
            <a:off x="269625" y="3705740"/>
            <a:ext cx="6971906" cy="4374871"/>
          </a:xfrm>
          <a:custGeom>
            <a:avLst/>
            <a:gdLst/>
            <a:ahLst/>
            <a:cxnLst/>
            <a:rect r="r" b="b" t="t" l="l"/>
            <a:pathLst>
              <a:path h="4374871" w="6971906">
                <a:moveTo>
                  <a:pt x="0" y="0"/>
                </a:moveTo>
                <a:lnTo>
                  <a:pt x="6971906" y="0"/>
                </a:lnTo>
                <a:lnTo>
                  <a:pt x="6971906" y="4374871"/>
                </a:lnTo>
                <a:lnTo>
                  <a:pt x="0" y="4374871"/>
                </a:lnTo>
                <a:lnTo>
                  <a:pt x="0" y="0"/>
                </a:lnTo>
                <a:close/>
              </a:path>
            </a:pathLst>
          </a:custGeom>
          <a:blipFill>
            <a:blip r:embed="rId6"/>
            <a:stretch>
              <a:fillRect l="0" t="0" r="0" b="0"/>
            </a:stretch>
          </a:blipFill>
        </p:spPr>
      </p:sp>
      <p:sp>
        <p:nvSpPr>
          <p:cNvPr name="TextBox 11" id="11"/>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Generic Functions</a:t>
            </a:r>
          </a:p>
        </p:txBody>
      </p:sp>
      <p:sp>
        <p:nvSpPr>
          <p:cNvPr name="TextBox 12" id="12"/>
          <p:cNvSpPr txBox="true"/>
          <p:nvPr/>
        </p:nvSpPr>
        <p:spPr>
          <a:xfrm rot="0">
            <a:off x="11379069" y="1181615"/>
            <a:ext cx="6030230" cy="22193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schedulerTest</a:t>
            </a:r>
            <a:r>
              <a:rPr lang="en-US" sz="2419">
                <a:solidFill>
                  <a:srgbClr val="000000"/>
                </a:solidFill>
                <a:latin typeface="Calibri (MS)"/>
                <a:ea typeface="Calibri (MS)"/>
                <a:cs typeface="Calibri (MS)"/>
                <a:sym typeface="Calibri (MS)"/>
              </a:rPr>
              <a:t> → starting function that will take in num_cpu, schedulerType, quantum_cycles, max_ins, min_ins and then based on the identified schedulerType will call the function that houses the logic for Round robin and First com First Serve implementations</a:t>
            </a:r>
          </a:p>
        </p:txBody>
      </p:sp>
      <p:sp>
        <p:nvSpPr>
          <p:cNvPr name="TextBox 13" id="13"/>
          <p:cNvSpPr txBox="true"/>
          <p:nvPr/>
        </p:nvSpPr>
        <p:spPr>
          <a:xfrm rot="0">
            <a:off x="150688" y="3362840"/>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4" id="14"/>
          <p:cNvSpPr txBox="true"/>
          <p:nvPr/>
        </p:nvSpPr>
        <p:spPr>
          <a:xfrm rot="0">
            <a:off x="7406484" y="3658115"/>
            <a:ext cx="7529803" cy="7715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startProcessGenerator</a:t>
            </a:r>
            <a:r>
              <a:rPr lang="en-US" sz="2419">
                <a:solidFill>
                  <a:srgbClr val="000000"/>
                </a:solidFill>
                <a:latin typeface="Calibri (MS)"/>
                <a:ea typeface="Calibri (MS)"/>
                <a:cs typeface="Calibri (MS)"/>
                <a:sym typeface="Calibri (MS)"/>
              </a:rPr>
              <a:t> → Creates processes equal to the max_ins from the config file also uses a global clock cycle</a:t>
            </a:r>
          </a:p>
        </p:txBody>
      </p:sp>
      <p:sp>
        <p:nvSpPr>
          <p:cNvPr name="TextBox 15" id="15"/>
          <p:cNvSpPr txBox="true"/>
          <p:nvPr/>
        </p:nvSpPr>
        <p:spPr>
          <a:xfrm rot="0">
            <a:off x="269625" y="8109186"/>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6" id="16"/>
          <p:cNvSpPr txBox="true"/>
          <p:nvPr/>
        </p:nvSpPr>
        <p:spPr>
          <a:xfrm rot="0">
            <a:off x="7406484" y="6254392"/>
            <a:ext cx="6030230" cy="7715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stopProcessGenerator</a:t>
            </a:r>
            <a:r>
              <a:rPr lang="en-US" sz="2419">
                <a:solidFill>
                  <a:srgbClr val="000000"/>
                </a:solidFill>
                <a:latin typeface="Calibri (MS)"/>
                <a:ea typeface="Calibri (MS)"/>
                <a:cs typeface="Calibri (MS)"/>
                <a:sym typeface="Calibri (MS)"/>
              </a:rPr>
              <a:t> → stops the ProcessGenerator from creating more processes </a:t>
            </a:r>
          </a:p>
        </p:txBody>
      </p:sp>
      <p:sp>
        <p:nvSpPr>
          <p:cNvPr name="TextBox 17" id="17"/>
          <p:cNvSpPr txBox="true"/>
          <p:nvPr/>
        </p:nvSpPr>
        <p:spPr>
          <a:xfrm rot="0">
            <a:off x="11379069" y="8499711"/>
            <a:ext cx="6030230" cy="7715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schedulerStop</a:t>
            </a:r>
            <a:r>
              <a:rPr lang="en-US" sz="2419">
                <a:solidFill>
                  <a:srgbClr val="000000"/>
                </a:solidFill>
                <a:latin typeface="Calibri (MS)"/>
                <a:ea typeface="Calibri (MS)"/>
                <a:cs typeface="Calibri (MS)"/>
                <a:sym typeface="Calibri (MS)"/>
              </a:rPr>
              <a:t> → sets values to stop the creation of processes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11</a:t>
              </a:r>
            </a:p>
          </p:txBody>
        </p:sp>
      </p:grpSp>
      <p:sp>
        <p:nvSpPr>
          <p:cNvPr name="Freeform 7" id="7"/>
          <p:cNvSpPr/>
          <p:nvPr/>
        </p:nvSpPr>
        <p:spPr>
          <a:xfrm flipH="false" flipV="false" rot="0">
            <a:off x="1028700" y="2177202"/>
            <a:ext cx="6084713" cy="5932595"/>
          </a:xfrm>
          <a:custGeom>
            <a:avLst/>
            <a:gdLst/>
            <a:ahLst/>
            <a:cxnLst/>
            <a:rect r="r" b="b" t="t" l="l"/>
            <a:pathLst>
              <a:path h="5932595" w="6084713">
                <a:moveTo>
                  <a:pt x="0" y="0"/>
                </a:moveTo>
                <a:lnTo>
                  <a:pt x="6084713" y="0"/>
                </a:lnTo>
                <a:lnTo>
                  <a:pt x="6084713" y="5932596"/>
                </a:lnTo>
                <a:lnTo>
                  <a:pt x="0" y="5932596"/>
                </a:lnTo>
                <a:lnTo>
                  <a:pt x="0" y="0"/>
                </a:lnTo>
                <a:close/>
              </a:path>
            </a:pathLst>
          </a:custGeom>
          <a:blipFill>
            <a:blip r:embed="rId3"/>
            <a:stretch>
              <a:fillRect l="0" t="0" r="0" b="0"/>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Clock implementation</a:t>
            </a:r>
          </a:p>
        </p:txBody>
      </p:sp>
      <p:sp>
        <p:nvSpPr>
          <p:cNvPr name="TextBox 9" id="9"/>
          <p:cNvSpPr txBox="true"/>
          <p:nvPr/>
        </p:nvSpPr>
        <p:spPr>
          <a:xfrm rot="0">
            <a:off x="7914317" y="2448228"/>
            <a:ext cx="9359283" cy="5285769"/>
          </a:xfrm>
          <a:prstGeom prst="rect">
            <a:avLst/>
          </a:prstGeom>
        </p:spPr>
        <p:txBody>
          <a:bodyPr anchor="t" rtlCol="false" tIns="0" lIns="0" bIns="0" rIns="0">
            <a:spAutoFit/>
          </a:bodyPr>
          <a:lstStyle/>
          <a:p>
            <a:pPr algn="l">
              <a:lnSpc>
                <a:spcPts val="3507"/>
              </a:lnSpc>
            </a:pPr>
            <a:r>
              <a:rPr lang="en-US" sz="2419">
                <a:solidFill>
                  <a:srgbClr val="FF3131"/>
                </a:solidFill>
                <a:latin typeface="Calibri (MS)"/>
                <a:ea typeface="Calibri (MS)"/>
                <a:cs typeface="Calibri (MS)"/>
                <a:sym typeface="Calibri (MS)"/>
              </a:rPr>
              <a:t>Clock</a:t>
            </a:r>
            <a:r>
              <a:rPr lang="en-US" sz="2419">
                <a:solidFill>
                  <a:srgbClr val="000000"/>
                </a:solidFill>
                <a:latin typeface="Calibri (MS)"/>
                <a:ea typeface="Calibri (MS)"/>
                <a:cs typeface="Calibri (MS)"/>
                <a:sym typeface="Calibri (MS)"/>
              </a:rPr>
              <a:t> → creates a synchronized clock that will be used when there are multiple cores</a:t>
            </a:r>
          </a:p>
          <a:p>
            <a:pPr algn="l">
              <a:lnSpc>
                <a:spcPts val="3507"/>
              </a:lnSpc>
            </a:pPr>
          </a:p>
          <a:p>
            <a:pPr algn="l">
              <a:lnSpc>
                <a:spcPts val="3507"/>
              </a:lnSpc>
            </a:pPr>
            <a:r>
              <a:rPr lang="en-US" sz="2419">
                <a:solidFill>
                  <a:srgbClr val="000000"/>
                </a:solidFill>
                <a:latin typeface="Calibri (MS)"/>
                <a:ea typeface="Calibri (MS)"/>
                <a:cs typeface="Calibri (MS)"/>
                <a:sym typeface="Calibri (MS)"/>
              </a:rPr>
              <a:t>• Process Generation: The process generator thread waits for a certain number of clock cycles before creating new processes, using waitForNextCycle. </a:t>
            </a:r>
          </a:p>
          <a:p>
            <a:pPr algn="l">
              <a:lnSpc>
                <a:spcPts val="3507"/>
              </a:lnSpc>
            </a:pPr>
          </a:p>
          <a:p>
            <a:pPr algn="l">
              <a:lnSpc>
                <a:spcPts val="3507"/>
              </a:lnSpc>
            </a:pPr>
            <a:r>
              <a:rPr lang="en-US" sz="2419">
                <a:solidFill>
                  <a:srgbClr val="000000"/>
                </a:solidFill>
                <a:latin typeface="Calibri (MS)"/>
                <a:ea typeface="Calibri (MS)"/>
                <a:cs typeface="Calibri (MS)"/>
                <a:sym typeface="Calibri (MS)"/>
              </a:rPr>
              <a:t>• Synchronization: Any component that needs to perform actions in sync with the global clock can use waitForNextCycle to block until the next tick.</a:t>
            </a:r>
          </a:p>
          <a:p>
            <a:pPr algn="l">
              <a:lnSpc>
                <a:spcPts val="3507"/>
              </a:lnSpc>
            </a:pPr>
            <a:r>
              <a:rPr lang="en-US" sz="2419">
                <a:solidFill>
                  <a:srgbClr val="000000"/>
                </a:solidFill>
                <a:latin typeface="Calibri (MS)"/>
                <a:ea typeface="Calibri (MS)"/>
                <a:cs typeface="Calibri (MS)"/>
                <a:sym typeface="Calibri (MS)"/>
              </a:rPr>
              <a:t> </a:t>
            </a:r>
          </a:p>
          <a:p>
            <a:pPr algn="l">
              <a:lnSpc>
                <a:spcPts val="3507"/>
              </a:lnSpc>
            </a:pPr>
            <a:r>
              <a:rPr lang="en-US" sz="2419">
                <a:solidFill>
                  <a:srgbClr val="000000"/>
                </a:solidFill>
                <a:latin typeface="Calibri (MS)"/>
                <a:ea typeface="Calibri (MS)"/>
                <a:cs typeface="Calibri (MS)"/>
                <a:sym typeface="Calibri (MS)"/>
              </a:rPr>
              <a:t>• Advancement: The clock is advanced in a dedicated thread, ensuring a consistent and global notion of time for all components.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12</a:t>
              </a:r>
            </a:p>
          </p:txBody>
        </p:sp>
      </p:grpSp>
      <p:sp>
        <p:nvSpPr>
          <p:cNvPr name="Freeform 7" id="7"/>
          <p:cNvSpPr/>
          <p:nvPr/>
        </p:nvSpPr>
        <p:spPr>
          <a:xfrm flipH="false" flipV="false" rot="0">
            <a:off x="824467" y="2497027"/>
            <a:ext cx="10303781" cy="5292946"/>
          </a:xfrm>
          <a:custGeom>
            <a:avLst/>
            <a:gdLst/>
            <a:ahLst/>
            <a:cxnLst/>
            <a:rect r="r" b="b" t="t" l="l"/>
            <a:pathLst>
              <a:path h="5292946" w="10303781">
                <a:moveTo>
                  <a:pt x="0" y="0"/>
                </a:moveTo>
                <a:lnTo>
                  <a:pt x="10303781" y="0"/>
                </a:lnTo>
                <a:lnTo>
                  <a:pt x="10303781" y="5292946"/>
                </a:lnTo>
                <a:lnTo>
                  <a:pt x="0" y="5292946"/>
                </a:lnTo>
                <a:lnTo>
                  <a:pt x="0" y="0"/>
                </a:lnTo>
                <a:close/>
              </a:path>
            </a:pathLst>
          </a:custGeom>
          <a:blipFill>
            <a:blip r:embed="rId3"/>
            <a:stretch>
              <a:fillRect l="0" t="0" r="0" b="0"/>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FCFS</a:t>
            </a:r>
          </a:p>
        </p:txBody>
      </p:sp>
      <p:sp>
        <p:nvSpPr>
          <p:cNvPr name="TextBox 9" id="9"/>
          <p:cNvSpPr txBox="true"/>
          <p:nvPr/>
        </p:nvSpPr>
        <p:spPr>
          <a:xfrm rot="0">
            <a:off x="11455238" y="3543603"/>
            <a:ext cx="5804062" cy="3095019"/>
          </a:xfrm>
          <a:prstGeom prst="rect">
            <a:avLst/>
          </a:prstGeom>
        </p:spPr>
        <p:txBody>
          <a:bodyPr anchor="t" rtlCol="false" tIns="0" lIns="0" bIns="0" rIns="0">
            <a:spAutoFit/>
          </a:bodyPr>
          <a:lstStyle/>
          <a:p>
            <a:pPr algn="l">
              <a:lnSpc>
                <a:spcPts val="3507"/>
              </a:lnSpc>
            </a:pPr>
            <a:r>
              <a:rPr lang="en-US" sz="2419">
                <a:solidFill>
                  <a:srgbClr val="FF3131"/>
                </a:solidFill>
                <a:latin typeface="Calibri (MS)"/>
                <a:ea typeface="Calibri (MS)"/>
                <a:cs typeface="Calibri (MS)"/>
                <a:sym typeface="Calibri (MS)"/>
              </a:rPr>
              <a:t>FCFS scheduler </a:t>
            </a:r>
            <a:r>
              <a:rPr lang="en-US" sz="2419">
                <a:solidFill>
                  <a:srgbClr val="000000"/>
                </a:solidFill>
                <a:latin typeface="Calibri (MS)"/>
                <a:ea typeface="Calibri (MS)"/>
                <a:cs typeface="Calibri (MS)"/>
                <a:sym typeface="Calibri (MS)"/>
              </a:rPr>
              <a:t>→ this function first initializes the necessary components for the program. This includes: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a check if the scheduler is already running</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creation/initialization of a</a:t>
            </a:r>
            <a:r>
              <a:rPr lang="en-US" b="true" sz="2419">
                <a:solidFill>
                  <a:srgbClr val="000000"/>
                </a:solidFill>
                <a:latin typeface="Calibri (MS) Bold"/>
                <a:ea typeface="Calibri (MS) Bold"/>
                <a:cs typeface="Calibri (MS) Bold"/>
                <a:sym typeface="Calibri (MS) Bold"/>
              </a:rPr>
              <a:t> globalClock </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creation/initialization of CPU cores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loading of randomly generated processes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25425"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13</a:t>
              </a:r>
            </a:p>
          </p:txBody>
        </p:sp>
      </p:grpSp>
      <p:sp>
        <p:nvSpPr>
          <p:cNvPr name="Freeform 7" id="7"/>
          <p:cNvSpPr/>
          <p:nvPr/>
        </p:nvSpPr>
        <p:spPr>
          <a:xfrm flipH="false" flipV="false" rot="0">
            <a:off x="1550213" y="2123418"/>
            <a:ext cx="9905025" cy="2144525"/>
          </a:xfrm>
          <a:custGeom>
            <a:avLst/>
            <a:gdLst/>
            <a:ahLst/>
            <a:cxnLst/>
            <a:rect r="r" b="b" t="t" l="l"/>
            <a:pathLst>
              <a:path h="2144525" w="9905025">
                <a:moveTo>
                  <a:pt x="0" y="0"/>
                </a:moveTo>
                <a:lnTo>
                  <a:pt x="9905025" y="0"/>
                </a:lnTo>
                <a:lnTo>
                  <a:pt x="9905025" y="2144525"/>
                </a:lnTo>
                <a:lnTo>
                  <a:pt x="0" y="2144525"/>
                </a:lnTo>
                <a:lnTo>
                  <a:pt x="0" y="0"/>
                </a:lnTo>
                <a:close/>
              </a:path>
            </a:pathLst>
          </a:custGeom>
          <a:blipFill>
            <a:blip r:embed="rId3"/>
            <a:stretch>
              <a:fillRect l="0" t="0" r="0" b="0"/>
            </a:stretch>
          </a:blipFill>
        </p:spPr>
      </p:sp>
      <p:sp>
        <p:nvSpPr>
          <p:cNvPr name="Freeform 8" id="8"/>
          <p:cNvSpPr/>
          <p:nvPr/>
        </p:nvSpPr>
        <p:spPr>
          <a:xfrm flipH="false" flipV="false" rot="0">
            <a:off x="12087155" y="2123418"/>
            <a:ext cx="5172145" cy="7142023"/>
          </a:xfrm>
          <a:custGeom>
            <a:avLst/>
            <a:gdLst/>
            <a:ahLst/>
            <a:cxnLst/>
            <a:rect r="r" b="b" t="t" l="l"/>
            <a:pathLst>
              <a:path h="7142023" w="5172145">
                <a:moveTo>
                  <a:pt x="0" y="0"/>
                </a:moveTo>
                <a:lnTo>
                  <a:pt x="5172145" y="0"/>
                </a:lnTo>
                <a:lnTo>
                  <a:pt x="5172145" y="7142024"/>
                </a:lnTo>
                <a:lnTo>
                  <a:pt x="0" y="7142024"/>
                </a:lnTo>
                <a:lnTo>
                  <a:pt x="0" y="0"/>
                </a:lnTo>
                <a:close/>
              </a:path>
            </a:pathLst>
          </a:custGeom>
          <a:blipFill>
            <a:blip r:embed="rId4"/>
            <a:stretch>
              <a:fillRect l="0" t="0" r="0" b="0"/>
            </a:stretch>
          </a:blipFill>
        </p:spPr>
      </p:sp>
      <p:sp>
        <p:nvSpPr>
          <p:cNvPr name="TextBox 9" id="9"/>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FCFS</a:t>
            </a:r>
          </a:p>
        </p:txBody>
      </p:sp>
      <p:sp>
        <p:nvSpPr>
          <p:cNvPr name="TextBox 10" id="10"/>
          <p:cNvSpPr txBox="true"/>
          <p:nvPr/>
        </p:nvSpPr>
        <p:spPr>
          <a:xfrm rot="0">
            <a:off x="1550213" y="4751758"/>
            <a:ext cx="9905025" cy="3971319"/>
          </a:xfrm>
          <a:prstGeom prst="rect">
            <a:avLst/>
          </a:prstGeom>
        </p:spPr>
        <p:txBody>
          <a:bodyPr anchor="t" rtlCol="false" tIns="0" lIns="0" bIns="0" rIns="0">
            <a:spAutoFit/>
          </a:bodyPr>
          <a:lstStyle/>
          <a:p>
            <a:pPr algn="l">
              <a:lnSpc>
                <a:spcPts val="3507"/>
              </a:lnSpc>
            </a:pPr>
            <a:r>
              <a:rPr lang="en-US" sz="2419">
                <a:solidFill>
                  <a:srgbClr val="000000"/>
                </a:solidFill>
                <a:latin typeface="Calibri (MS)"/>
                <a:ea typeface="Calibri (MS)"/>
                <a:cs typeface="Calibri (MS)"/>
                <a:sym typeface="Calibri (MS)"/>
              </a:rPr>
              <a:t>After initialization, the scheduler will proceed with starting the clock thread and syncing all created CPU Cores to the global clock.</a:t>
            </a:r>
          </a:p>
          <a:p>
            <a:pPr algn="l">
              <a:lnSpc>
                <a:spcPts val="3507"/>
              </a:lnSpc>
            </a:pPr>
          </a:p>
          <a:p>
            <a:pPr algn="l">
              <a:lnSpc>
                <a:spcPts val="3507"/>
              </a:lnSpc>
            </a:pPr>
            <a:r>
              <a:rPr lang="en-US" sz="2419">
                <a:solidFill>
                  <a:srgbClr val="000000"/>
                </a:solidFill>
                <a:latin typeface="Calibri (MS)"/>
                <a:ea typeface="Calibri (MS)"/>
                <a:cs typeface="Calibri (MS)"/>
                <a:sym typeface="Calibri (MS)"/>
              </a:rPr>
              <a:t>The rest of the function illustrates the logic of a typical FCFS scheduling algorithm where:</a:t>
            </a:r>
          </a:p>
          <a:p>
            <a:pPr algn="l" marL="522283" indent="-261141" lvl="1">
              <a:lnSpc>
                <a:spcPts val="3507"/>
              </a:lnSpc>
              <a:buAutoNum type="arabicPeriod" startAt="1"/>
            </a:pPr>
            <a:r>
              <a:rPr lang="en-US" sz="2419">
                <a:solidFill>
                  <a:srgbClr val="000000"/>
                </a:solidFill>
                <a:latin typeface="Calibri (MS)"/>
                <a:ea typeface="Calibri (MS)"/>
                <a:cs typeface="Calibri (MS)"/>
                <a:sym typeface="Calibri (MS)"/>
              </a:rPr>
              <a:t>Processes are assigned to an idle CPU core</a:t>
            </a:r>
          </a:p>
          <a:p>
            <a:pPr algn="l" marL="522283" indent="-261141" lvl="1">
              <a:lnSpc>
                <a:spcPts val="3507"/>
              </a:lnSpc>
              <a:buAutoNum type="arabicPeriod" startAt="1"/>
            </a:pPr>
            <a:r>
              <a:rPr lang="en-US" sz="2419">
                <a:solidFill>
                  <a:srgbClr val="000000"/>
                </a:solidFill>
                <a:latin typeface="Calibri (MS)"/>
                <a:ea typeface="Calibri (MS)"/>
                <a:cs typeface="Calibri (MS)"/>
                <a:sym typeface="Calibri (MS)"/>
              </a:rPr>
              <a:t>Once in the </a:t>
            </a:r>
            <a:r>
              <a:rPr lang="en-US" sz="2419">
                <a:solidFill>
                  <a:srgbClr val="000000"/>
                </a:solidFill>
                <a:latin typeface="Calibri (MS)"/>
                <a:ea typeface="Calibri (MS)"/>
                <a:cs typeface="Calibri (MS)"/>
                <a:sym typeface="Calibri (MS)"/>
              </a:rPr>
              <a:t>ready queue they are executed in FIFO order</a:t>
            </a:r>
          </a:p>
          <a:p>
            <a:pPr algn="l" marL="522283" indent="-261141" lvl="1">
              <a:lnSpc>
                <a:spcPts val="3507"/>
              </a:lnSpc>
              <a:buAutoNum type="arabicPeriod" startAt="1"/>
            </a:pPr>
            <a:r>
              <a:rPr lang="en-US" sz="2419">
                <a:solidFill>
                  <a:srgbClr val="000000"/>
                </a:solidFill>
                <a:latin typeface="Calibri (MS)"/>
                <a:ea typeface="Calibri (MS)"/>
                <a:cs typeface="Calibri (MS)"/>
                <a:sym typeface="Calibri (MS)"/>
              </a:rPr>
              <a:t>Keeps checking for any incoming processes and if the queue is empty or not before stopping (using ‘break’ to leave the scheduler loop)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14</a:t>
              </a:r>
            </a:p>
          </p:txBody>
        </p:sp>
      </p:grpSp>
      <p:sp>
        <p:nvSpPr>
          <p:cNvPr name="Freeform 7" id="7"/>
          <p:cNvSpPr/>
          <p:nvPr/>
        </p:nvSpPr>
        <p:spPr>
          <a:xfrm flipH="false" flipV="false" rot="0">
            <a:off x="266009" y="4601298"/>
            <a:ext cx="7816868" cy="1220093"/>
          </a:xfrm>
          <a:custGeom>
            <a:avLst/>
            <a:gdLst/>
            <a:ahLst/>
            <a:cxnLst/>
            <a:rect r="r" b="b" t="t" l="l"/>
            <a:pathLst>
              <a:path h="1220093" w="7816868">
                <a:moveTo>
                  <a:pt x="0" y="0"/>
                </a:moveTo>
                <a:lnTo>
                  <a:pt x="7816868" y="0"/>
                </a:lnTo>
                <a:lnTo>
                  <a:pt x="7816868" y="1220093"/>
                </a:lnTo>
                <a:lnTo>
                  <a:pt x="0" y="1220093"/>
                </a:lnTo>
                <a:lnTo>
                  <a:pt x="0" y="0"/>
                </a:lnTo>
                <a:close/>
              </a:path>
            </a:pathLst>
          </a:custGeom>
          <a:blipFill>
            <a:blip r:embed="rId3"/>
            <a:stretch>
              <a:fillRect l="0" t="0" r="0" b="0"/>
            </a:stretch>
          </a:blipFill>
        </p:spPr>
      </p:sp>
      <p:sp>
        <p:nvSpPr>
          <p:cNvPr name="Freeform 8" id="8"/>
          <p:cNvSpPr/>
          <p:nvPr/>
        </p:nvSpPr>
        <p:spPr>
          <a:xfrm flipH="false" flipV="false" rot="0">
            <a:off x="8634403" y="1435126"/>
            <a:ext cx="9225476" cy="2964674"/>
          </a:xfrm>
          <a:custGeom>
            <a:avLst/>
            <a:gdLst/>
            <a:ahLst/>
            <a:cxnLst/>
            <a:rect r="r" b="b" t="t" l="l"/>
            <a:pathLst>
              <a:path h="2964674" w="9225476">
                <a:moveTo>
                  <a:pt x="0" y="0"/>
                </a:moveTo>
                <a:lnTo>
                  <a:pt x="9225476" y="0"/>
                </a:lnTo>
                <a:lnTo>
                  <a:pt x="9225476" y="2964674"/>
                </a:lnTo>
                <a:lnTo>
                  <a:pt x="0" y="2964674"/>
                </a:lnTo>
                <a:lnTo>
                  <a:pt x="0" y="0"/>
                </a:lnTo>
                <a:close/>
              </a:path>
            </a:pathLst>
          </a:custGeom>
          <a:blipFill>
            <a:blip r:embed="rId4"/>
            <a:stretch>
              <a:fillRect l="0" t="0" r="0" b="0"/>
            </a:stretch>
          </a:blipFill>
        </p:spPr>
      </p:sp>
      <p:sp>
        <p:nvSpPr>
          <p:cNvPr name="Freeform 9" id="9"/>
          <p:cNvSpPr/>
          <p:nvPr/>
        </p:nvSpPr>
        <p:spPr>
          <a:xfrm flipH="false" flipV="false" rot="0">
            <a:off x="8634403" y="5354363"/>
            <a:ext cx="9225476" cy="2471110"/>
          </a:xfrm>
          <a:custGeom>
            <a:avLst/>
            <a:gdLst/>
            <a:ahLst/>
            <a:cxnLst/>
            <a:rect r="r" b="b" t="t" l="l"/>
            <a:pathLst>
              <a:path h="2471110" w="9225476">
                <a:moveTo>
                  <a:pt x="0" y="0"/>
                </a:moveTo>
                <a:lnTo>
                  <a:pt x="9225476" y="0"/>
                </a:lnTo>
                <a:lnTo>
                  <a:pt x="9225476" y="2471110"/>
                </a:lnTo>
                <a:lnTo>
                  <a:pt x="0" y="2471110"/>
                </a:lnTo>
                <a:lnTo>
                  <a:pt x="0" y="0"/>
                </a:lnTo>
                <a:close/>
              </a:path>
            </a:pathLst>
          </a:custGeom>
          <a:blipFill>
            <a:blip r:embed="rId5"/>
            <a:stretch>
              <a:fillRect l="0" t="0" r="0" b="0"/>
            </a:stretch>
          </a:blipFill>
        </p:spPr>
      </p:sp>
      <p:sp>
        <p:nvSpPr>
          <p:cNvPr name="Freeform 10" id="10"/>
          <p:cNvSpPr/>
          <p:nvPr/>
        </p:nvSpPr>
        <p:spPr>
          <a:xfrm flipH="false" flipV="false" rot="0">
            <a:off x="366367" y="1949719"/>
            <a:ext cx="8001336" cy="224441"/>
          </a:xfrm>
          <a:custGeom>
            <a:avLst/>
            <a:gdLst/>
            <a:ahLst/>
            <a:cxnLst/>
            <a:rect r="r" b="b" t="t" l="l"/>
            <a:pathLst>
              <a:path h="224441" w="8001336">
                <a:moveTo>
                  <a:pt x="0" y="0"/>
                </a:moveTo>
                <a:lnTo>
                  <a:pt x="8001336" y="0"/>
                </a:lnTo>
                <a:lnTo>
                  <a:pt x="8001336" y="224441"/>
                </a:lnTo>
                <a:lnTo>
                  <a:pt x="0" y="224441"/>
                </a:lnTo>
                <a:lnTo>
                  <a:pt x="0" y="0"/>
                </a:lnTo>
                <a:close/>
              </a:path>
            </a:pathLst>
          </a:custGeom>
          <a:blipFill>
            <a:blip r:embed="rId6"/>
            <a:stretch>
              <a:fillRect l="0" t="0" r="0" b="0"/>
            </a:stretch>
          </a:blipFill>
        </p:spPr>
      </p:sp>
      <p:sp>
        <p:nvSpPr>
          <p:cNvPr name="TextBox 11" id="11"/>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Round Robin</a:t>
            </a:r>
          </a:p>
        </p:txBody>
      </p:sp>
      <p:sp>
        <p:nvSpPr>
          <p:cNvPr name="TextBox 12" id="12"/>
          <p:cNvSpPr txBox="true"/>
          <p:nvPr/>
        </p:nvSpPr>
        <p:spPr>
          <a:xfrm rot="5400000">
            <a:off x="-473209" y="5522390"/>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3" id="13"/>
          <p:cNvSpPr txBox="true"/>
          <p:nvPr/>
        </p:nvSpPr>
        <p:spPr>
          <a:xfrm rot="0">
            <a:off x="55777" y="1397026"/>
            <a:ext cx="4005560" cy="557252"/>
          </a:xfrm>
          <a:prstGeom prst="rect">
            <a:avLst/>
          </a:prstGeom>
        </p:spPr>
        <p:txBody>
          <a:bodyPr anchor="t" rtlCol="false" tIns="0" lIns="0" bIns="0" rIns="0">
            <a:spAutoFit/>
          </a:bodyPr>
          <a:lstStyle/>
          <a:p>
            <a:pPr algn="ctr" marL="742709" indent="-371355" lvl="1">
              <a:lnSpc>
                <a:spcPts val="3715"/>
              </a:lnSpc>
              <a:buFont typeface="Arial"/>
              <a:buChar char="•"/>
            </a:pPr>
            <a:r>
              <a:rPr lang="en-US" sz="3440">
                <a:solidFill>
                  <a:srgbClr val="000000"/>
                </a:solidFill>
                <a:latin typeface="Calibri (MS) Light"/>
                <a:ea typeface="Calibri (MS) Light"/>
                <a:cs typeface="Calibri (MS) Light"/>
                <a:sym typeface="Calibri (MS) Light"/>
              </a:rPr>
              <a:t>Function signature</a:t>
            </a:r>
          </a:p>
        </p:txBody>
      </p:sp>
      <p:sp>
        <p:nvSpPr>
          <p:cNvPr name="TextBox 14" id="14"/>
          <p:cNvSpPr txBox="true"/>
          <p:nvPr/>
        </p:nvSpPr>
        <p:spPr>
          <a:xfrm rot="0">
            <a:off x="266009" y="2268279"/>
            <a:ext cx="7816868" cy="26568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Runs on num_cpu cores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Assigns each process a time slice (quantum_Cycles)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Creates processes with min_ins to max_ins instructions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Generates new processes every batch_process_freq cycles</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gets delay_per_Exec assigned to timePerCycleMs</a:t>
            </a:r>
          </a:p>
          <a:p>
            <a:pPr algn="l">
              <a:lnSpc>
                <a:spcPts val="3507"/>
              </a:lnSpc>
            </a:pPr>
          </a:p>
        </p:txBody>
      </p:sp>
      <p:sp>
        <p:nvSpPr>
          <p:cNvPr name="TextBox 15" id="15"/>
          <p:cNvSpPr txBox="true"/>
          <p:nvPr/>
        </p:nvSpPr>
        <p:spPr>
          <a:xfrm rot="0">
            <a:off x="266009" y="5830916"/>
            <a:ext cx="7816868" cy="4661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Stops the creation of another scheduler</a:t>
            </a:r>
          </a:p>
        </p:txBody>
      </p:sp>
      <p:sp>
        <p:nvSpPr>
          <p:cNvPr name="TextBox 16" id="16"/>
          <p:cNvSpPr txBox="true"/>
          <p:nvPr/>
        </p:nvSpPr>
        <p:spPr>
          <a:xfrm rot="0">
            <a:off x="8634403" y="4659644"/>
            <a:ext cx="9524996" cy="4661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Initialization of global clock, scheduler and core setup</a:t>
            </a:r>
          </a:p>
        </p:txBody>
      </p:sp>
      <p:sp>
        <p:nvSpPr>
          <p:cNvPr name="TextBox 17" id="17"/>
          <p:cNvSpPr txBox="true"/>
          <p:nvPr/>
        </p:nvSpPr>
        <p:spPr>
          <a:xfrm rot="0">
            <a:off x="8634403" y="7758798"/>
            <a:ext cx="9524996" cy="4661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Requeues unfinished process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15</a:t>
              </a:r>
            </a:p>
          </p:txBody>
        </p:sp>
      </p:grpSp>
      <p:sp>
        <p:nvSpPr>
          <p:cNvPr name="Freeform 7" id="7"/>
          <p:cNvSpPr/>
          <p:nvPr/>
        </p:nvSpPr>
        <p:spPr>
          <a:xfrm flipH="false" flipV="false" rot="0">
            <a:off x="479565" y="1477412"/>
            <a:ext cx="7888138" cy="1113397"/>
          </a:xfrm>
          <a:custGeom>
            <a:avLst/>
            <a:gdLst/>
            <a:ahLst/>
            <a:cxnLst/>
            <a:rect r="r" b="b" t="t" l="l"/>
            <a:pathLst>
              <a:path h="1113397" w="7888138">
                <a:moveTo>
                  <a:pt x="0" y="0"/>
                </a:moveTo>
                <a:lnTo>
                  <a:pt x="7888138" y="0"/>
                </a:lnTo>
                <a:lnTo>
                  <a:pt x="7888138" y="1113398"/>
                </a:lnTo>
                <a:lnTo>
                  <a:pt x="0" y="1113398"/>
                </a:lnTo>
                <a:lnTo>
                  <a:pt x="0" y="0"/>
                </a:lnTo>
                <a:close/>
              </a:path>
            </a:pathLst>
          </a:custGeom>
          <a:blipFill>
            <a:blip r:embed="rId3"/>
            <a:stretch>
              <a:fillRect l="0" t="0" r="0" b="0"/>
            </a:stretch>
          </a:blipFill>
        </p:spPr>
      </p:sp>
      <p:sp>
        <p:nvSpPr>
          <p:cNvPr name="Freeform 8" id="8"/>
          <p:cNvSpPr/>
          <p:nvPr/>
        </p:nvSpPr>
        <p:spPr>
          <a:xfrm flipH="false" flipV="false" rot="0">
            <a:off x="479565" y="3675321"/>
            <a:ext cx="7816868" cy="1886830"/>
          </a:xfrm>
          <a:custGeom>
            <a:avLst/>
            <a:gdLst/>
            <a:ahLst/>
            <a:cxnLst/>
            <a:rect r="r" b="b" t="t" l="l"/>
            <a:pathLst>
              <a:path h="1886830" w="7816868">
                <a:moveTo>
                  <a:pt x="0" y="0"/>
                </a:moveTo>
                <a:lnTo>
                  <a:pt x="7816868" y="0"/>
                </a:lnTo>
                <a:lnTo>
                  <a:pt x="7816868" y="1886830"/>
                </a:lnTo>
                <a:lnTo>
                  <a:pt x="0" y="1886830"/>
                </a:lnTo>
                <a:lnTo>
                  <a:pt x="0" y="0"/>
                </a:lnTo>
                <a:close/>
              </a:path>
            </a:pathLst>
          </a:custGeom>
          <a:blipFill>
            <a:blip r:embed="rId4"/>
            <a:stretch>
              <a:fillRect l="0" t="0" r="0" b="0"/>
            </a:stretch>
          </a:blipFill>
        </p:spPr>
      </p:sp>
      <p:sp>
        <p:nvSpPr>
          <p:cNvPr name="Freeform 9" id="9"/>
          <p:cNvSpPr/>
          <p:nvPr/>
        </p:nvSpPr>
        <p:spPr>
          <a:xfrm flipH="false" flipV="false" rot="0">
            <a:off x="479565" y="6179009"/>
            <a:ext cx="7816868" cy="2301633"/>
          </a:xfrm>
          <a:custGeom>
            <a:avLst/>
            <a:gdLst/>
            <a:ahLst/>
            <a:cxnLst/>
            <a:rect r="r" b="b" t="t" l="l"/>
            <a:pathLst>
              <a:path h="2301633" w="7816868">
                <a:moveTo>
                  <a:pt x="0" y="0"/>
                </a:moveTo>
                <a:lnTo>
                  <a:pt x="7816868" y="0"/>
                </a:lnTo>
                <a:lnTo>
                  <a:pt x="7816868" y="2301633"/>
                </a:lnTo>
                <a:lnTo>
                  <a:pt x="0" y="2301633"/>
                </a:lnTo>
                <a:lnTo>
                  <a:pt x="0" y="0"/>
                </a:lnTo>
                <a:close/>
              </a:path>
            </a:pathLst>
          </a:custGeom>
          <a:blipFill>
            <a:blip r:embed="rId5"/>
            <a:stretch>
              <a:fillRect l="0" t="0" r="0" b="0"/>
            </a:stretch>
          </a:blipFill>
        </p:spPr>
      </p:sp>
      <p:sp>
        <p:nvSpPr>
          <p:cNvPr name="Freeform 10" id="10"/>
          <p:cNvSpPr/>
          <p:nvPr/>
        </p:nvSpPr>
        <p:spPr>
          <a:xfrm flipH="false" flipV="false" rot="0">
            <a:off x="8701078" y="1477412"/>
            <a:ext cx="9164806" cy="5192158"/>
          </a:xfrm>
          <a:custGeom>
            <a:avLst/>
            <a:gdLst/>
            <a:ahLst/>
            <a:cxnLst/>
            <a:rect r="r" b="b" t="t" l="l"/>
            <a:pathLst>
              <a:path h="5192158" w="9164806">
                <a:moveTo>
                  <a:pt x="0" y="0"/>
                </a:moveTo>
                <a:lnTo>
                  <a:pt x="9164806" y="0"/>
                </a:lnTo>
                <a:lnTo>
                  <a:pt x="9164806" y="5192159"/>
                </a:lnTo>
                <a:lnTo>
                  <a:pt x="0" y="5192159"/>
                </a:lnTo>
                <a:lnTo>
                  <a:pt x="0" y="0"/>
                </a:lnTo>
                <a:close/>
              </a:path>
            </a:pathLst>
          </a:custGeom>
          <a:blipFill>
            <a:blip r:embed="rId6"/>
            <a:stretch>
              <a:fillRect l="0" t="0" r="0" b="0"/>
            </a:stretch>
          </a:blipFill>
        </p:spPr>
      </p:sp>
      <p:sp>
        <p:nvSpPr>
          <p:cNvPr name="TextBox 11" id="11"/>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Round Robin</a:t>
            </a:r>
          </a:p>
        </p:txBody>
      </p:sp>
      <p:sp>
        <p:nvSpPr>
          <p:cNvPr name="TextBox 12" id="12"/>
          <p:cNvSpPr txBox="true"/>
          <p:nvPr/>
        </p:nvSpPr>
        <p:spPr>
          <a:xfrm rot="5400000">
            <a:off x="-473209" y="5522390"/>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3" id="13"/>
          <p:cNvSpPr txBox="true"/>
          <p:nvPr/>
        </p:nvSpPr>
        <p:spPr>
          <a:xfrm rot="0">
            <a:off x="479565" y="2628177"/>
            <a:ext cx="7816868"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sets scheduler’s running flags as well as creates processes based on max_ins and min_ins</a:t>
            </a:r>
          </a:p>
        </p:txBody>
      </p:sp>
      <p:sp>
        <p:nvSpPr>
          <p:cNvPr name="TextBox 14" id="14"/>
          <p:cNvSpPr txBox="true"/>
          <p:nvPr/>
        </p:nvSpPr>
        <p:spPr>
          <a:xfrm rot="0">
            <a:off x="479565" y="5570015"/>
            <a:ext cx="7816868" cy="4661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starts clock thread and scheduler threads</a:t>
            </a:r>
          </a:p>
        </p:txBody>
      </p:sp>
      <p:sp>
        <p:nvSpPr>
          <p:cNvPr name="TextBox 15" id="15"/>
          <p:cNvSpPr txBox="true"/>
          <p:nvPr/>
        </p:nvSpPr>
        <p:spPr>
          <a:xfrm rot="0">
            <a:off x="479565" y="8490167"/>
            <a:ext cx="7816868" cy="4661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Dequeues a process to retrieve the next process</a:t>
            </a:r>
          </a:p>
        </p:txBody>
      </p:sp>
      <p:sp>
        <p:nvSpPr>
          <p:cNvPr name="TextBox 16" id="16"/>
          <p:cNvSpPr txBox="true"/>
          <p:nvPr/>
        </p:nvSpPr>
        <p:spPr>
          <a:xfrm rot="0">
            <a:off x="8701078" y="6831496"/>
            <a:ext cx="7816868" cy="17805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assigns processes to a free core. Once on is available it while execute its time slice before it is marked as free again</a:t>
            </a:r>
          </a:p>
          <a:p>
            <a:pPr algn="l">
              <a:lnSpc>
                <a:spcPts val="350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16</a:t>
              </a:r>
            </a:p>
          </p:txBody>
        </p:sp>
      </p:grpSp>
      <p:sp>
        <p:nvSpPr>
          <p:cNvPr name="Freeform 7" id="7"/>
          <p:cNvSpPr/>
          <p:nvPr/>
        </p:nvSpPr>
        <p:spPr>
          <a:xfrm flipH="false" flipV="false" rot="0">
            <a:off x="479565" y="1607683"/>
            <a:ext cx="7816868" cy="2044626"/>
          </a:xfrm>
          <a:custGeom>
            <a:avLst/>
            <a:gdLst/>
            <a:ahLst/>
            <a:cxnLst/>
            <a:rect r="r" b="b" t="t" l="l"/>
            <a:pathLst>
              <a:path h="2044626" w="7816868">
                <a:moveTo>
                  <a:pt x="0" y="0"/>
                </a:moveTo>
                <a:lnTo>
                  <a:pt x="7816868" y="0"/>
                </a:lnTo>
                <a:lnTo>
                  <a:pt x="7816868" y="2044625"/>
                </a:lnTo>
                <a:lnTo>
                  <a:pt x="0" y="2044625"/>
                </a:lnTo>
                <a:lnTo>
                  <a:pt x="0" y="0"/>
                </a:lnTo>
                <a:close/>
              </a:path>
            </a:pathLst>
          </a:custGeom>
          <a:blipFill>
            <a:blip r:embed="rId3"/>
            <a:stretch>
              <a:fillRect l="0" t="0" r="0" b="0"/>
            </a:stretch>
          </a:blipFill>
        </p:spPr>
      </p:sp>
      <p:sp>
        <p:nvSpPr>
          <p:cNvPr name="Freeform 8" id="8"/>
          <p:cNvSpPr/>
          <p:nvPr/>
        </p:nvSpPr>
        <p:spPr>
          <a:xfrm flipH="false" flipV="false" rot="0">
            <a:off x="479565" y="4743753"/>
            <a:ext cx="6056567" cy="3517154"/>
          </a:xfrm>
          <a:custGeom>
            <a:avLst/>
            <a:gdLst/>
            <a:ahLst/>
            <a:cxnLst/>
            <a:rect r="r" b="b" t="t" l="l"/>
            <a:pathLst>
              <a:path h="3517154" w="6056567">
                <a:moveTo>
                  <a:pt x="0" y="0"/>
                </a:moveTo>
                <a:lnTo>
                  <a:pt x="6056567" y="0"/>
                </a:lnTo>
                <a:lnTo>
                  <a:pt x="6056567" y="3517154"/>
                </a:lnTo>
                <a:lnTo>
                  <a:pt x="0" y="3517154"/>
                </a:lnTo>
                <a:lnTo>
                  <a:pt x="0" y="0"/>
                </a:lnTo>
                <a:close/>
              </a:path>
            </a:pathLst>
          </a:custGeom>
          <a:blipFill>
            <a:blip r:embed="rId4"/>
            <a:stretch>
              <a:fillRect l="0" t="0" r="0" b="0"/>
            </a:stretch>
          </a:blipFill>
        </p:spPr>
      </p:sp>
      <p:sp>
        <p:nvSpPr>
          <p:cNvPr name="Freeform 9" id="9"/>
          <p:cNvSpPr/>
          <p:nvPr/>
        </p:nvSpPr>
        <p:spPr>
          <a:xfrm flipH="false" flipV="false" rot="0">
            <a:off x="8701078" y="1607683"/>
            <a:ext cx="8196008" cy="2687489"/>
          </a:xfrm>
          <a:custGeom>
            <a:avLst/>
            <a:gdLst/>
            <a:ahLst/>
            <a:cxnLst/>
            <a:rect r="r" b="b" t="t" l="l"/>
            <a:pathLst>
              <a:path h="2687489" w="8196008">
                <a:moveTo>
                  <a:pt x="0" y="0"/>
                </a:moveTo>
                <a:lnTo>
                  <a:pt x="8196007" y="0"/>
                </a:lnTo>
                <a:lnTo>
                  <a:pt x="8196007" y="2687489"/>
                </a:lnTo>
                <a:lnTo>
                  <a:pt x="0" y="2687489"/>
                </a:lnTo>
                <a:lnTo>
                  <a:pt x="0" y="0"/>
                </a:lnTo>
                <a:close/>
              </a:path>
            </a:pathLst>
          </a:custGeom>
          <a:blipFill>
            <a:blip r:embed="rId5"/>
            <a:stretch>
              <a:fillRect l="0" t="0" r="0" b="0"/>
            </a:stretch>
          </a:blipFill>
        </p:spPr>
      </p:sp>
      <p:sp>
        <p:nvSpPr>
          <p:cNvPr name="TextBox 10" id="10"/>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Round Robin</a:t>
            </a:r>
          </a:p>
        </p:txBody>
      </p:sp>
      <p:sp>
        <p:nvSpPr>
          <p:cNvPr name="TextBox 11" id="11"/>
          <p:cNvSpPr txBox="true"/>
          <p:nvPr/>
        </p:nvSpPr>
        <p:spPr>
          <a:xfrm rot="5400000">
            <a:off x="-473209" y="5522390"/>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2" id="12"/>
          <p:cNvSpPr txBox="true"/>
          <p:nvPr/>
        </p:nvSpPr>
        <p:spPr>
          <a:xfrm rot="0">
            <a:off x="479565" y="3790650"/>
            <a:ext cx="7816868"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simulates the time slice if the process is not done it will requeue it again</a:t>
            </a:r>
          </a:p>
        </p:txBody>
      </p:sp>
      <p:sp>
        <p:nvSpPr>
          <p:cNvPr name="TextBox 13" id="13"/>
          <p:cNvSpPr txBox="true"/>
          <p:nvPr/>
        </p:nvSpPr>
        <p:spPr>
          <a:xfrm rot="0">
            <a:off x="479565" y="8269111"/>
            <a:ext cx="7816868"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checks for exit condition which will only stop if all processes are done. therefor setting the flag to stop</a:t>
            </a:r>
          </a:p>
        </p:txBody>
      </p:sp>
      <p:sp>
        <p:nvSpPr>
          <p:cNvPr name="TextBox 14" id="14"/>
          <p:cNvSpPr txBox="true"/>
          <p:nvPr/>
        </p:nvSpPr>
        <p:spPr>
          <a:xfrm rot="0">
            <a:off x="8701078" y="4638978"/>
            <a:ext cx="7816868"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waits for all cores to finish before shutting down and detaches the threads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17</a:t>
              </a:r>
            </a:p>
          </p:txBody>
        </p:sp>
      </p:grpSp>
      <p:sp>
        <p:nvSpPr>
          <p:cNvPr name="Freeform 7" id="7"/>
          <p:cNvSpPr/>
          <p:nvPr/>
        </p:nvSpPr>
        <p:spPr>
          <a:xfrm flipH="false" flipV="false" rot="0">
            <a:off x="479565" y="1210190"/>
            <a:ext cx="8467818" cy="5464031"/>
          </a:xfrm>
          <a:custGeom>
            <a:avLst/>
            <a:gdLst/>
            <a:ahLst/>
            <a:cxnLst/>
            <a:rect r="r" b="b" t="t" l="l"/>
            <a:pathLst>
              <a:path h="5464031" w="8467818">
                <a:moveTo>
                  <a:pt x="0" y="0"/>
                </a:moveTo>
                <a:lnTo>
                  <a:pt x="8467818" y="0"/>
                </a:lnTo>
                <a:lnTo>
                  <a:pt x="8467818" y="5464031"/>
                </a:lnTo>
                <a:lnTo>
                  <a:pt x="0" y="5464031"/>
                </a:lnTo>
                <a:lnTo>
                  <a:pt x="0" y="0"/>
                </a:lnTo>
                <a:close/>
              </a:path>
            </a:pathLst>
          </a:custGeom>
          <a:blipFill>
            <a:blip r:embed="rId3"/>
            <a:stretch>
              <a:fillRect l="0" t="0" r="0" b="0"/>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Scheduler implementation - Round Robin</a:t>
            </a:r>
          </a:p>
        </p:txBody>
      </p:sp>
      <p:sp>
        <p:nvSpPr>
          <p:cNvPr name="TextBox 9" id="9"/>
          <p:cNvSpPr txBox="true"/>
          <p:nvPr/>
        </p:nvSpPr>
        <p:spPr>
          <a:xfrm rot="0">
            <a:off x="9144000" y="1904159"/>
            <a:ext cx="7816868" cy="397131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This is part of the round robin implementation that does the instructions, it executes up to the instructionLimit from the process’s queue. Each instruction being represented by a numeric ID mapped from the instruction map explained earlier. After each instruction it will check for the output adding a timestamp log and waiting 10ms to simulate instruction execution time. if all instructions are completed it will mark the process as finished </a:t>
            </a:r>
          </a:p>
          <a:p>
            <a:pPr algn="l">
              <a:lnSpc>
                <a:spcPts val="350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52526"/>
        </a:solidFill>
      </p:bgPr>
    </p:bg>
    <p:spTree>
      <p:nvGrpSpPr>
        <p:cNvPr id="1" name=""/>
        <p:cNvGrpSpPr/>
        <p:nvPr/>
      </p:nvGrpSpPr>
      <p:grpSpPr>
        <a:xfrm>
          <a:off x="0" y="0"/>
          <a:ext cx="0" cy="0"/>
          <a:chOff x="0" y="0"/>
          <a:chExt cx="0" cy="0"/>
        </a:xfrm>
      </p:grpSpPr>
      <p:grpSp>
        <p:nvGrpSpPr>
          <p:cNvPr name="Group 2" id="2"/>
          <p:cNvGrpSpPr/>
          <p:nvPr/>
        </p:nvGrpSpPr>
        <p:grpSpPr>
          <a:xfrm rot="0">
            <a:off x="725466" y="791528"/>
            <a:ext cx="2442603" cy="9495472"/>
            <a:chOff x="0" y="0"/>
            <a:chExt cx="643319" cy="2500865"/>
          </a:xfrm>
        </p:grpSpPr>
        <p:sp>
          <p:nvSpPr>
            <p:cNvPr name="Freeform 3" id="3"/>
            <p:cNvSpPr/>
            <p:nvPr/>
          </p:nvSpPr>
          <p:spPr>
            <a:xfrm flipH="false" flipV="false" rot="0">
              <a:off x="0" y="0"/>
              <a:ext cx="643319" cy="2500865"/>
            </a:xfrm>
            <a:custGeom>
              <a:avLst/>
              <a:gdLst/>
              <a:ahLst/>
              <a:cxnLst/>
              <a:rect r="r" b="b" t="t" l="l"/>
              <a:pathLst>
                <a:path h="2500865" w="643319">
                  <a:moveTo>
                    <a:pt x="0" y="0"/>
                  </a:moveTo>
                  <a:lnTo>
                    <a:pt x="643319" y="0"/>
                  </a:lnTo>
                  <a:lnTo>
                    <a:pt x="643319" y="2500865"/>
                  </a:lnTo>
                  <a:lnTo>
                    <a:pt x="0" y="2500865"/>
                  </a:lnTo>
                  <a:close/>
                </a:path>
              </a:pathLst>
            </a:custGeom>
            <a:solidFill>
              <a:srgbClr val="1E1E1E"/>
            </a:solidFill>
          </p:spPr>
        </p:sp>
        <p:sp>
          <p:nvSpPr>
            <p:cNvPr name="TextBox 4" id="4"/>
            <p:cNvSpPr txBox="true"/>
            <p:nvPr/>
          </p:nvSpPr>
          <p:spPr>
            <a:xfrm>
              <a:off x="0" y="-38100"/>
              <a:ext cx="643319" cy="2538965"/>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3168069" y="0"/>
            <a:ext cx="0" cy="10287000"/>
          </a:xfrm>
          <a:prstGeom prst="line">
            <a:avLst/>
          </a:prstGeom>
          <a:ln cap="flat" w="9525">
            <a:solidFill>
              <a:srgbClr val="FFFFFF"/>
            </a:solidFill>
            <a:prstDash val="solid"/>
            <a:headEnd type="none" len="sm" w="sm"/>
            <a:tailEnd type="none" len="sm" w="sm"/>
          </a:ln>
        </p:spPr>
      </p:sp>
      <p:sp>
        <p:nvSpPr>
          <p:cNvPr name="AutoShape 6" id="6"/>
          <p:cNvSpPr/>
          <p:nvPr/>
        </p:nvSpPr>
        <p:spPr>
          <a:xfrm flipV="true">
            <a:off x="725466" y="796290"/>
            <a:ext cx="0" cy="10287000"/>
          </a:xfrm>
          <a:prstGeom prst="line">
            <a:avLst/>
          </a:prstGeom>
          <a:ln cap="flat" w="9525">
            <a:solidFill>
              <a:srgbClr val="FFFFFF"/>
            </a:solidFill>
            <a:prstDash val="solid"/>
            <a:headEnd type="none" len="sm" w="sm"/>
            <a:tailEnd type="none" len="sm" w="sm"/>
          </a:ln>
        </p:spPr>
      </p:sp>
      <p:sp>
        <p:nvSpPr>
          <p:cNvPr name="AutoShape 7" id="7"/>
          <p:cNvSpPr/>
          <p:nvPr/>
        </p:nvSpPr>
        <p:spPr>
          <a:xfrm flipV="true">
            <a:off x="0" y="796290"/>
            <a:ext cx="18288000" cy="0"/>
          </a:xfrm>
          <a:prstGeom prst="line">
            <a:avLst/>
          </a:prstGeom>
          <a:ln cap="flat" w="9525">
            <a:solidFill>
              <a:srgbClr val="FFFFFF"/>
            </a:solidFill>
            <a:prstDash val="solid"/>
            <a:headEnd type="none" len="sm" w="sm"/>
            <a:tailEnd type="none" len="sm" w="sm"/>
          </a:ln>
        </p:spPr>
      </p:sp>
      <p:grpSp>
        <p:nvGrpSpPr>
          <p:cNvPr name="Group 8" id="8"/>
          <p:cNvGrpSpPr/>
          <p:nvPr/>
        </p:nvGrpSpPr>
        <p:grpSpPr>
          <a:xfrm rot="0">
            <a:off x="3168474" y="801053"/>
            <a:ext cx="15119931" cy="1022525"/>
            <a:chOff x="0" y="0"/>
            <a:chExt cx="3982204" cy="269307"/>
          </a:xfrm>
        </p:grpSpPr>
        <p:sp>
          <p:nvSpPr>
            <p:cNvPr name="Freeform 9" id="9"/>
            <p:cNvSpPr/>
            <p:nvPr/>
          </p:nvSpPr>
          <p:spPr>
            <a:xfrm flipH="false" flipV="false" rot="0">
              <a:off x="0" y="0"/>
              <a:ext cx="3982204" cy="269307"/>
            </a:xfrm>
            <a:custGeom>
              <a:avLst/>
              <a:gdLst/>
              <a:ahLst/>
              <a:cxnLst/>
              <a:rect r="r" b="b" t="t" l="l"/>
              <a:pathLst>
                <a:path h="269307" w="3982204">
                  <a:moveTo>
                    <a:pt x="0" y="0"/>
                  </a:moveTo>
                  <a:lnTo>
                    <a:pt x="3982204" y="0"/>
                  </a:lnTo>
                  <a:lnTo>
                    <a:pt x="3982204" y="269307"/>
                  </a:lnTo>
                  <a:lnTo>
                    <a:pt x="0" y="269307"/>
                  </a:lnTo>
                  <a:close/>
                </a:path>
              </a:pathLst>
            </a:custGeom>
            <a:solidFill>
              <a:srgbClr val="3B3B3B"/>
            </a:solidFill>
          </p:spPr>
        </p:sp>
        <p:sp>
          <p:nvSpPr>
            <p:cNvPr name="TextBox 10" id="10"/>
            <p:cNvSpPr txBox="true"/>
            <p:nvPr/>
          </p:nvSpPr>
          <p:spPr>
            <a:xfrm>
              <a:off x="0" y="-38100"/>
              <a:ext cx="3982204" cy="307407"/>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3168474" y="1823578"/>
            <a:ext cx="15119729" cy="0"/>
          </a:xfrm>
          <a:prstGeom prst="line">
            <a:avLst/>
          </a:prstGeom>
          <a:ln cap="flat" w="9525">
            <a:solidFill>
              <a:srgbClr val="FFFFFF"/>
            </a:solidFill>
            <a:prstDash val="solid"/>
            <a:headEnd type="none" len="sm" w="sm"/>
            <a:tailEnd type="none" len="sm" w="sm"/>
          </a:ln>
        </p:spPr>
      </p:sp>
      <p:grpSp>
        <p:nvGrpSpPr>
          <p:cNvPr name="Group 12" id="12"/>
          <p:cNvGrpSpPr/>
          <p:nvPr/>
        </p:nvGrpSpPr>
        <p:grpSpPr>
          <a:xfrm rot="0">
            <a:off x="0" y="0"/>
            <a:ext cx="18288000" cy="791528"/>
            <a:chOff x="0" y="0"/>
            <a:chExt cx="4816593" cy="208468"/>
          </a:xfrm>
        </p:grpSpPr>
        <p:sp>
          <p:nvSpPr>
            <p:cNvPr name="Freeform 13" id="13"/>
            <p:cNvSpPr/>
            <p:nvPr/>
          </p:nvSpPr>
          <p:spPr>
            <a:xfrm flipH="false" flipV="false" rot="0">
              <a:off x="0" y="0"/>
              <a:ext cx="4816592" cy="208468"/>
            </a:xfrm>
            <a:custGeom>
              <a:avLst/>
              <a:gdLst/>
              <a:ahLst/>
              <a:cxnLst/>
              <a:rect r="r" b="b" t="t" l="l"/>
              <a:pathLst>
                <a:path h="208468" w="4816592">
                  <a:moveTo>
                    <a:pt x="0" y="0"/>
                  </a:moveTo>
                  <a:lnTo>
                    <a:pt x="4816592" y="0"/>
                  </a:lnTo>
                  <a:lnTo>
                    <a:pt x="4816592" y="208468"/>
                  </a:lnTo>
                  <a:lnTo>
                    <a:pt x="0" y="208468"/>
                  </a:lnTo>
                  <a:close/>
                </a:path>
              </a:pathLst>
            </a:custGeom>
            <a:solidFill>
              <a:srgbClr val="3B3B3B"/>
            </a:solidFill>
          </p:spPr>
        </p:sp>
        <p:sp>
          <p:nvSpPr>
            <p:cNvPr name="TextBox 14" id="14"/>
            <p:cNvSpPr txBox="true"/>
            <p:nvPr/>
          </p:nvSpPr>
          <p:spPr>
            <a:xfrm>
              <a:off x="0" y="-38100"/>
              <a:ext cx="4816593" cy="24656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07996" y="796290"/>
            <a:ext cx="1028700" cy="9592744"/>
            <a:chOff x="0" y="0"/>
            <a:chExt cx="270933" cy="2526484"/>
          </a:xfrm>
        </p:grpSpPr>
        <p:sp>
          <p:nvSpPr>
            <p:cNvPr name="Freeform 16" id="16"/>
            <p:cNvSpPr/>
            <p:nvPr/>
          </p:nvSpPr>
          <p:spPr>
            <a:xfrm flipH="false" flipV="false" rot="0">
              <a:off x="0" y="0"/>
              <a:ext cx="270933" cy="2526484"/>
            </a:xfrm>
            <a:custGeom>
              <a:avLst/>
              <a:gdLst/>
              <a:ahLst/>
              <a:cxnLst/>
              <a:rect r="r" b="b" t="t" l="l"/>
              <a:pathLst>
                <a:path h="2526484" w="270933">
                  <a:moveTo>
                    <a:pt x="0" y="0"/>
                  </a:moveTo>
                  <a:lnTo>
                    <a:pt x="270933" y="0"/>
                  </a:lnTo>
                  <a:lnTo>
                    <a:pt x="270933" y="2526484"/>
                  </a:lnTo>
                  <a:lnTo>
                    <a:pt x="0" y="2526484"/>
                  </a:lnTo>
                  <a:close/>
                </a:path>
              </a:pathLst>
            </a:custGeom>
            <a:solidFill>
              <a:srgbClr val="3B3B3B"/>
            </a:solidFill>
          </p:spPr>
        </p:sp>
        <p:sp>
          <p:nvSpPr>
            <p:cNvPr name="TextBox 17" id="17"/>
            <p:cNvSpPr txBox="true"/>
            <p:nvPr/>
          </p:nvSpPr>
          <p:spPr>
            <a:xfrm>
              <a:off x="0" y="-38100"/>
              <a:ext cx="270933" cy="256458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192855" y="161698"/>
            <a:ext cx="3902290" cy="484707"/>
            <a:chOff x="0" y="0"/>
            <a:chExt cx="1027764" cy="127659"/>
          </a:xfrm>
        </p:grpSpPr>
        <p:sp>
          <p:nvSpPr>
            <p:cNvPr name="Freeform 19" id="19"/>
            <p:cNvSpPr/>
            <p:nvPr/>
          </p:nvSpPr>
          <p:spPr>
            <a:xfrm flipH="false" flipV="false" rot="0">
              <a:off x="0" y="0"/>
              <a:ext cx="1027764" cy="127659"/>
            </a:xfrm>
            <a:custGeom>
              <a:avLst/>
              <a:gdLst/>
              <a:ahLst/>
              <a:cxnLst/>
              <a:rect r="r" b="b" t="t" l="l"/>
              <a:pathLst>
                <a:path h="127659" w="1027764">
                  <a:moveTo>
                    <a:pt x="63830" y="0"/>
                  </a:moveTo>
                  <a:lnTo>
                    <a:pt x="963934" y="0"/>
                  </a:lnTo>
                  <a:cubicBezTo>
                    <a:pt x="980863" y="0"/>
                    <a:pt x="997098" y="6725"/>
                    <a:pt x="1009068" y="18695"/>
                  </a:cubicBezTo>
                  <a:cubicBezTo>
                    <a:pt x="1021039" y="30666"/>
                    <a:pt x="1027764" y="46901"/>
                    <a:pt x="1027764" y="63830"/>
                  </a:cubicBezTo>
                  <a:lnTo>
                    <a:pt x="1027764" y="63830"/>
                  </a:lnTo>
                  <a:cubicBezTo>
                    <a:pt x="1027764" y="80758"/>
                    <a:pt x="1021039" y="96994"/>
                    <a:pt x="1009068" y="108964"/>
                  </a:cubicBezTo>
                  <a:cubicBezTo>
                    <a:pt x="997098" y="120935"/>
                    <a:pt x="980863" y="127659"/>
                    <a:pt x="963934" y="127659"/>
                  </a:cubicBezTo>
                  <a:lnTo>
                    <a:pt x="63830" y="127659"/>
                  </a:lnTo>
                  <a:cubicBezTo>
                    <a:pt x="46901" y="127659"/>
                    <a:pt x="30666" y="120935"/>
                    <a:pt x="18695" y="108964"/>
                  </a:cubicBezTo>
                  <a:cubicBezTo>
                    <a:pt x="6725" y="96994"/>
                    <a:pt x="0" y="80758"/>
                    <a:pt x="0" y="63830"/>
                  </a:cubicBezTo>
                  <a:lnTo>
                    <a:pt x="0" y="63830"/>
                  </a:lnTo>
                  <a:cubicBezTo>
                    <a:pt x="0" y="46901"/>
                    <a:pt x="6725" y="30666"/>
                    <a:pt x="18695" y="18695"/>
                  </a:cubicBezTo>
                  <a:cubicBezTo>
                    <a:pt x="30666" y="6725"/>
                    <a:pt x="46901" y="0"/>
                    <a:pt x="63830" y="0"/>
                  </a:cubicBezTo>
                  <a:close/>
                </a:path>
              </a:pathLst>
            </a:custGeom>
            <a:solidFill>
              <a:srgbClr val="5B5B5B"/>
            </a:solidFill>
          </p:spPr>
        </p:sp>
        <p:sp>
          <p:nvSpPr>
            <p:cNvPr name="TextBox 20" id="20"/>
            <p:cNvSpPr txBox="true"/>
            <p:nvPr/>
          </p:nvSpPr>
          <p:spPr>
            <a:xfrm>
              <a:off x="0" y="-38100"/>
              <a:ext cx="1027764" cy="165759"/>
            </a:xfrm>
            <a:prstGeom prst="rect">
              <a:avLst/>
            </a:prstGeom>
          </p:spPr>
          <p:txBody>
            <a:bodyPr anchor="ctr" rtlCol="false" tIns="50800" lIns="50800" bIns="50800" rIns="50800"/>
            <a:lstStyle/>
            <a:p>
              <a:pPr algn="ctr">
                <a:lnSpc>
                  <a:spcPts val="2659"/>
                </a:lnSpc>
              </a:pPr>
              <a:r>
                <a:rPr lang="en-US" sz="1899">
                  <a:solidFill>
                    <a:srgbClr val="FFFFFF"/>
                  </a:solidFill>
                  <a:latin typeface="Inter"/>
                  <a:ea typeface="Inter"/>
                  <a:cs typeface="Inter"/>
                  <a:sym typeface="Inter"/>
                </a:rPr>
                <a:t>Search</a:t>
              </a:r>
            </a:p>
          </p:txBody>
        </p:sp>
      </p:grpSp>
      <p:grpSp>
        <p:nvGrpSpPr>
          <p:cNvPr name="Group 21" id="21"/>
          <p:cNvGrpSpPr/>
          <p:nvPr/>
        </p:nvGrpSpPr>
        <p:grpSpPr>
          <a:xfrm rot="0">
            <a:off x="3182357" y="4710867"/>
            <a:ext cx="15106047" cy="3818880"/>
            <a:chOff x="0" y="0"/>
            <a:chExt cx="2340322" cy="591644"/>
          </a:xfrm>
        </p:grpSpPr>
        <p:sp>
          <p:nvSpPr>
            <p:cNvPr name="Freeform 22" id="22"/>
            <p:cNvSpPr/>
            <p:nvPr/>
          </p:nvSpPr>
          <p:spPr>
            <a:xfrm flipH="false" flipV="false" rot="0">
              <a:off x="0" y="0"/>
              <a:ext cx="2340322" cy="591644"/>
            </a:xfrm>
            <a:custGeom>
              <a:avLst/>
              <a:gdLst/>
              <a:ahLst/>
              <a:cxnLst/>
              <a:rect r="r" b="b" t="t" l="l"/>
              <a:pathLst>
                <a:path h="591644" w="2340322">
                  <a:moveTo>
                    <a:pt x="0" y="0"/>
                  </a:moveTo>
                  <a:lnTo>
                    <a:pt x="2340322" y="0"/>
                  </a:lnTo>
                  <a:lnTo>
                    <a:pt x="2340322" y="591644"/>
                  </a:lnTo>
                  <a:lnTo>
                    <a:pt x="0" y="591644"/>
                  </a:lnTo>
                  <a:close/>
                </a:path>
              </a:pathLst>
            </a:custGeom>
            <a:blipFill>
              <a:blip r:embed="rId2"/>
              <a:stretch>
                <a:fillRect l="0" t="-81854" r="0" b="-81854"/>
              </a:stretch>
            </a:blipFill>
            <a:ln w="9525" cap="sq">
              <a:solidFill>
                <a:srgbClr val="FFFFFF"/>
              </a:solidFill>
              <a:prstDash val="solid"/>
              <a:miter/>
            </a:ln>
          </p:spPr>
        </p:sp>
      </p:grpSp>
      <p:grpSp>
        <p:nvGrpSpPr>
          <p:cNvPr name="Group 23" id="23"/>
          <p:cNvGrpSpPr/>
          <p:nvPr/>
        </p:nvGrpSpPr>
        <p:grpSpPr>
          <a:xfrm rot="0">
            <a:off x="252394" y="287363"/>
            <a:ext cx="946145" cy="233376"/>
            <a:chOff x="0" y="0"/>
            <a:chExt cx="1261527" cy="311168"/>
          </a:xfrm>
        </p:grpSpPr>
        <p:grpSp>
          <p:nvGrpSpPr>
            <p:cNvPr name="Group 24" id="24"/>
            <p:cNvGrpSpPr/>
            <p:nvPr/>
          </p:nvGrpSpPr>
          <p:grpSpPr>
            <a:xfrm rot="0">
              <a:off x="0" y="0"/>
              <a:ext cx="302592" cy="30259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653"/>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78920" y="8576"/>
              <a:ext cx="302592" cy="30259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0E"/>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958936" y="8576"/>
              <a:ext cx="302592" cy="30259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CF34"/>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3" id="33"/>
          <p:cNvSpPr txBox="true"/>
          <p:nvPr/>
        </p:nvSpPr>
        <p:spPr>
          <a:xfrm rot="0">
            <a:off x="1728244" y="8918575"/>
            <a:ext cx="437048"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Inter Extra-Light"/>
                <a:ea typeface="Inter Extra-Light"/>
                <a:cs typeface="Inter Extra-Light"/>
                <a:sym typeface="Inter Extra-Light"/>
              </a:rPr>
              <a:t>x</a:t>
            </a:r>
          </a:p>
        </p:txBody>
      </p:sp>
      <p:sp>
        <p:nvSpPr>
          <p:cNvPr name="TextBox 34" id="34"/>
          <p:cNvSpPr txBox="true"/>
          <p:nvPr/>
        </p:nvSpPr>
        <p:spPr>
          <a:xfrm rot="0">
            <a:off x="3544816" y="2871359"/>
            <a:ext cx="12328632" cy="1206063"/>
          </a:xfrm>
          <a:prstGeom prst="rect">
            <a:avLst/>
          </a:prstGeom>
        </p:spPr>
        <p:txBody>
          <a:bodyPr anchor="t" rtlCol="false" tIns="0" lIns="0" bIns="0" rIns="0">
            <a:spAutoFit/>
          </a:bodyPr>
          <a:lstStyle/>
          <a:p>
            <a:pPr algn="l">
              <a:lnSpc>
                <a:spcPts val="8493"/>
              </a:lnSpc>
            </a:pPr>
            <a:r>
              <a:rPr lang="en-US" sz="10616" spc="-520" b="true">
                <a:solidFill>
                  <a:srgbClr val="FFFFFF"/>
                </a:solidFill>
                <a:latin typeface="JetBrains Mono Ultra-Bold"/>
                <a:ea typeface="JetBrains Mono Ultra-Bold"/>
                <a:cs typeface="JetBrains Mono Ultra-Bold"/>
                <a:sym typeface="JetBrains Mono Ultra-Bold"/>
              </a:rPr>
              <a:t>Thank you</a:t>
            </a:r>
          </a:p>
        </p:txBody>
      </p:sp>
      <p:sp>
        <p:nvSpPr>
          <p:cNvPr name="TextBox 35" id="35"/>
          <p:cNvSpPr txBox="true"/>
          <p:nvPr/>
        </p:nvSpPr>
        <p:spPr>
          <a:xfrm rot="0">
            <a:off x="3544816" y="8686909"/>
            <a:ext cx="10895665" cy="727710"/>
          </a:xfrm>
          <a:prstGeom prst="rect">
            <a:avLst/>
          </a:prstGeom>
        </p:spPr>
        <p:txBody>
          <a:bodyPr anchor="t" rtlCol="false" tIns="0" lIns="0" bIns="0" rIns="0">
            <a:spAutoFit/>
          </a:bodyPr>
          <a:lstStyle/>
          <a:p>
            <a:pPr algn="l">
              <a:lnSpc>
                <a:spcPts val="2939"/>
              </a:lnSpc>
            </a:pPr>
            <a:r>
              <a:rPr lang="en-US" sz="2099">
                <a:solidFill>
                  <a:srgbClr val="FFFFFF"/>
                </a:solidFill>
                <a:latin typeface="Inter Extra-Light"/>
                <a:ea typeface="Inter Extra-Light"/>
                <a:cs typeface="Inter Extra-Light"/>
                <a:sym typeface="Inter Extra-Light"/>
              </a:rPr>
              <a:t>RIZZA CHAN          JERIMAYA FLORES           HANEUL KIM           JUSTIN SACDALAN</a:t>
            </a:r>
          </a:p>
          <a:p>
            <a:pPr algn="l">
              <a:lnSpc>
                <a:spcPts val="2939"/>
              </a:lnSpc>
              <a:spcBef>
                <a:spcPct val="0"/>
              </a:spcBef>
            </a:pPr>
          </a:p>
        </p:txBody>
      </p:sp>
      <p:sp>
        <p:nvSpPr>
          <p:cNvPr name="AutoShape 36" id="36"/>
          <p:cNvSpPr/>
          <p:nvPr/>
        </p:nvSpPr>
        <p:spPr>
          <a:xfrm>
            <a:off x="3182357" y="9514631"/>
            <a:ext cx="15119931" cy="0"/>
          </a:xfrm>
          <a:prstGeom prst="line">
            <a:avLst/>
          </a:prstGeom>
          <a:ln cap="flat" w="9525">
            <a:solidFill>
              <a:srgbClr val="FFFFFF"/>
            </a:solidFill>
            <a:prstDash val="solid"/>
            <a:headEnd type="none" len="sm" w="sm"/>
            <a:tailEnd type="none" len="sm" w="sm"/>
          </a:ln>
        </p:spPr>
      </p:sp>
      <p:sp>
        <p:nvSpPr>
          <p:cNvPr name="TextBox 37" id="37"/>
          <p:cNvSpPr txBox="true"/>
          <p:nvPr/>
        </p:nvSpPr>
        <p:spPr>
          <a:xfrm rot="0">
            <a:off x="3544816" y="8984089"/>
            <a:ext cx="10895665" cy="727710"/>
          </a:xfrm>
          <a:prstGeom prst="rect">
            <a:avLst/>
          </a:prstGeom>
        </p:spPr>
        <p:txBody>
          <a:bodyPr anchor="t" rtlCol="false" tIns="0" lIns="0" bIns="0" rIns="0">
            <a:spAutoFit/>
          </a:bodyPr>
          <a:lstStyle/>
          <a:p>
            <a:pPr algn="l">
              <a:lnSpc>
                <a:spcPts val="2939"/>
              </a:lnSpc>
            </a:pPr>
            <a:r>
              <a:rPr lang="en-US" sz="2099">
                <a:solidFill>
                  <a:srgbClr val="FFFFFF"/>
                </a:solidFill>
                <a:latin typeface="Inter Extra-Light"/>
                <a:ea typeface="Inter Extra-Light"/>
                <a:cs typeface="Inter Extra-Light"/>
                <a:sym typeface="Inter Extra-Light"/>
              </a:rPr>
              <a:t>      S22                              S13                                S22                               S22</a:t>
            </a:r>
          </a:p>
          <a:p>
            <a:pPr algn="l">
              <a:lnSpc>
                <a:spcPts val="293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2</a:t>
              </a:r>
            </a:p>
          </p:txBody>
        </p:sp>
      </p:grpSp>
      <p:sp>
        <p:nvSpPr>
          <p:cNvPr name="Freeform 7" id="7"/>
          <p:cNvSpPr/>
          <p:nvPr/>
        </p:nvSpPr>
        <p:spPr>
          <a:xfrm flipH="false" flipV="false" rot="0">
            <a:off x="662791" y="1028700"/>
            <a:ext cx="9371137" cy="3540500"/>
          </a:xfrm>
          <a:custGeom>
            <a:avLst/>
            <a:gdLst/>
            <a:ahLst/>
            <a:cxnLst/>
            <a:rect r="r" b="b" t="t" l="l"/>
            <a:pathLst>
              <a:path h="3540500" w="9371137">
                <a:moveTo>
                  <a:pt x="0" y="0"/>
                </a:moveTo>
                <a:lnTo>
                  <a:pt x="9371137" y="0"/>
                </a:lnTo>
                <a:lnTo>
                  <a:pt x="9371137" y="3540500"/>
                </a:lnTo>
                <a:lnTo>
                  <a:pt x="0" y="3540500"/>
                </a:lnTo>
                <a:lnTo>
                  <a:pt x="0" y="0"/>
                </a:lnTo>
                <a:close/>
              </a:path>
            </a:pathLst>
          </a:custGeom>
          <a:blipFill>
            <a:blip r:embed="rId3"/>
            <a:stretch>
              <a:fillRect l="0" t="0" r="0" b="0"/>
            </a:stretch>
          </a:blipFill>
        </p:spPr>
      </p:sp>
      <p:sp>
        <p:nvSpPr>
          <p:cNvPr name="Freeform 8" id="8"/>
          <p:cNvSpPr/>
          <p:nvPr/>
        </p:nvSpPr>
        <p:spPr>
          <a:xfrm flipH="false" flipV="false" rot="0">
            <a:off x="1832258" y="4808962"/>
            <a:ext cx="5105159" cy="3130269"/>
          </a:xfrm>
          <a:custGeom>
            <a:avLst/>
            <a:gdLst/>
            <a:ahLst/>
            <a:cxnLst/>
            <a:rect r="r" b="b" t="t" l="l"/>
            <a:pathLst>
              <a:path h="3130269" w="5105159">
                <a:moveTo>
                  <a:pt x="0" y="0"/>
                </a:moveTo>
                <a:lnTo>
                  <a:pt x="5105160" y="0"/>
                </a:lnTo>
                <a:lnTo>
                  <a:pt x="5105160" y="3130269"/>
                </a:lnTo>
                <a:lnTo>
                  <a:pt x="0" y="3130269"/>
                </a:lnTo>
                <a:lnTo>
                  <a:pt x="0" y="0"/>
                </a:lnTo>
                <a:close/>
              </a:path>
            </a:pathLst>
          </a:custGeom>
          <a:blipFill>
            <a:blip r:embed="rId4"/>
            <a:stretch>
              <a:fillRect l="0" t="0" r="0" b="0"/>
            </a:stretch>
          </a:blipFill>
        </p:spPr>
      </p:sp>
      <p:sp>
        <p:nvSpPr>
          <p:cNvPr name="Freeform 9" id="9"/>
          <p:cNvSpPr/>
          <p:nvPr/>
        </p:nvSpPr>
        <p:spPr>
          <a:xfrm flipH="false" flipV="false" rot="0">
            <a:off x="9327109" y="4758800"/>
            <a:ext cx="6859842" cy="5323411"/>
          </a:xfrm>
          <a:custGeom>
            <a:avLst/>
            <a:gdLst/>
            <a:ahLst/>
            <a:cxnLst/>
            <a:rect r="r" b="b" t="t" l="l"/>
            <a:pathLst>
              <a:path h="5323411" w="6859842">
                <a:moveTo>
                  <a:pt x="0" y="0"/>
                </a:moveTo>
                <a:lnTo>
                  <a:pt x="6859842" y="0"/>
                </a:lnTo>
                <a:lnTo>
                  <a:pt x="6859842" y="5323411"/>
                </a:lnTo>
                <a:lnTo>
                  <a:pt x="0" y="5323411"/>
                </a:lnTo>
                <a:lnTo>
                  <a:pt x="0" y="0"/>
                </a:lnTo>
                <a:close/>
              </a:path>
            </a:pathLst>
          </a:custGeom>
          <a:blipFill>
            <a:blip r:embed="rId5"/>
            <a:stretch>
              <a:fillRect l="0" t="0" r="0" b="0"/>
            </a:stretch>
          </a:blipFill>
        </p:spPr>
      </p:sp>
      <p:sp>
        <p:nvSpPr>
          <p:cNvPr name="TextBox 10" id="10"/>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Command Recognition</a:t>
            </a:r>
          </a:p>
        </p:txBody>
      </p:sp>
      <p:sp>
        <p:nvSpPr>
          <p:cNvPr name="TextBox 11" id="11"/>
          <p:cNvSpPr txBox="true"/>
          <p:nvPr/>
        </p:nvSpPr>
        <p:spPr>
          <a:xfrm rot="0">
            <a:off x="10419120" y="1666490"/>
            <a:ext cx="6030230" cy="113347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In MainConsole.cpp</a:t>
            </a:r>
            <a:r>
              <a:rPr lang="en-US" sz="2419">
                <a:solidFill>
                  <a:srgbClr val="000000"/>
                </a:solidFill>
                <a:latin typeface="Calibri (MS)"/>
                <a:ea typeface="Calibri (MS)"/>
                <a:cs typeface="Calibri (MS)"/>
                <a:sym typeface="Calibri (MS)"/>
              </a:rPr>
              <a:t>  → when the CLI is ran, it will only accept “initialize” as the recognizable command. </a:t>
            </a:r>
          </a:p>
        </p:txBody>
      </p:sp>
      <p:sp>
        <p:nvSpPr>
          <p:cNvPr name="TextBox 12" id="12"/>
          <p:cNvSpPr txBox="true"/>
          <p:nvPr/>
        </p:nvSpPr>
        <p:spPr>
          <a:xfrm rot="0">
            <a:off x="70601" y="8039098"/>
            <a:ext cx="8628474" cy="14954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In MainConsole.cpp</a:t>
            </a:r>
            <a:r>
              <a:rPr lang="en-US" sz="2419">
                <a:solidFill>
                  <a:srgbClr val="000000"/>
                </a:solidFill>
                <a:latin typeface="Calibri (MS)"/>
                <a:ea typeface="Calibri (MS)"/>
                <a:cs typeface="Calibri (MS)"/>
                <a:sym typeface="Calibri (MS)"/>
              </a:rPr>
              <a:t>  → After initializing, the tokens and flags showed in the code snippets are the only accepted commands and prompting to user to use the commands listed when inputting a non-recognizable command.</a:t>
            </a:r>
          </a:p>
        </p:txBody>
      </p:sp>
      <p:sp>
        <p:nvSpPr>
          <p:cNvPr name="TextBox 13" id="13"/>
          <p:cNvSpPr txBox="true"/>
          <p:nvPr/>
        </p:nvSpPr>
        <p:spPr>
          <a:xfrm rot="0">
            <a:off x="0" y="4504162"/>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3</a:t>
              </a:r>
            </a:p>
          </p:txBody>
        </p:sp>
      </p:grpSp>
      <p:sp>
        <p:nvSpPr>
          <p:cNvPr name="Freeform 7" id="7"/>
          <p:cNvSpPr/>
          <p:nvPr/>
        </p:nvSpPr>
        <p:spPr>
          <a:xfrm flipH="false" flipV="false" rot="0">
            <a:off x="479565" y="1422066"/>
            <a:ext cx="10695955" cy="2780948"/>
          </a:xfrm>
          <a:custGeom>
            <a:avLst/>
            <a:gdLst/>
            <a:ahLst/>
            <a:cxnLst/>
            <a:rect r="r" b="b" t="t" l="l"/>
            <a:pathLst>
              <a:path h="2780948" w="10695955">
                <a:moveTo>
                  <a:pt x="0" y="0"/>
                </a:moveTo>
                <a:lnTo>
                  <a:pt x="10695955" y="0"/>
                </a:lnTo>
                <a:lnTo>
                  <a:pt x="10695955" y="2780949"/>
                </a:lnTo>
                <a:lnTo>
                  <a:pt x="0" y="2780949"/>
                </a:lnTo>
                <a:lnTo>
                  <a:pt x="0" y="0"/>
                </a:lnTo>
                <a:close/>
              </a:path>
            </a:pathLst>
          </a:custGeom>
          <a:blipFill>
            <a:blip r:embed="rId3"/>
            <a:stretch>
              <a:fillRect l="0" t="0" r="0" b="0"/>
            </a:stretch>
          </a:blipFill>
        </p:spPr>
      </p:sp>
      <p:sp>
        <p:nvSpPr>
          <p:cNvPr name="Freeform 8" id="8"/>
          <p:cNvSpPr/>
          <p:nvPr/>
        </p:nvSpPr>
        <p:spPr>
          <a:xfrm flipH="false" flipV="false" rot="0">
            <a:off x="805058" y="4469715"/>
            <a:ext cx="7773109" cy="5427901"/>
          </a:xfrm>
          <a:custGeom>
            <a:avLst/>
            <a:gdLst/>
            <a:ahLst/>
            <a:cxnLst/>
            <a:rect r="r" b="b" t="t" l="l"/>
            <a:pathLst>
              <a:path h="5427901" w="7773109">
                <a:moveTo>
                  <a:pt x="0" y="0"/>
                </a:moveTo>
                <a:lnTo>
                  <a:pt x="7773108" y="0"/>
                </a:lnTo>
                <a:lnTo>
                  <a:pt x="7773108" y="5427901"/>
                </a:lnTo>
                <a:lnTo>
                  <a:pt x="0" y="5427901"/>
                </a:lnTo>
                <a:lnTo>
                  <a:pt x="0" y="0"/>
                </a:lnTo>
                <a:close/>
              </a:path>
            </a:pathLst>
          </a:custGeom>
          <a:blipFill>
            <a:blip r:embed="rId4"/>
            <a:stretch>
              <a:fillRect l="0" t="0" r="0" b="0"/>
            </a:stretch>
          </a:blipFill>
        </p:spPr>
      </p:sp>
      <p:sp>
        <p:nvSpPr>
          <p:cNvPr name="TextBox 9" id="9"/>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Console UI implementation </a:t>
            </a:r>
          </a:p>
        </p:txBody>
      </p:sp>
      <p:sp>
        <p:nvSpPr>
          <p:cNvPr name="TextBox 10" id="10"/>
          <p:cNvSpPr txBox="true"/>
          <p:nvPr/>
        </p:nvSpPr>
        <p:spPr>
          <a:xfrm rot="0">
            <a:off x="11396725" y="1679065"/>
            <a:ext cx="6030230" cy="14954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displayIntro</a:t>
            </a:r>
            <a:r>
              <a:rPr lang="en-US" sz="2419">
                <a:solidFill>
                  <a:srgbClr val="000000"/>
                </a:solidFill>
                <a:latin typeface="Calibri (MS)"/>
                <a:ea typeface="Calibri (MS)"/>
                <a:cs typeface="Calibri (MS)"/>
                <a:sym typeface="Calibri (MS)"/>
              </a:rPr>
              <a:t> → will be called by main after running to show the header and will be called subsequently after clears and when returning to main menu from a process screen </a:t>
            </a:r>
          </a:p>
        </p:txBody>
      </p:sp>
      <p:sp>
        <p:nvSpPr>
          <p:cNvPr name="TextBox 11" id="11"/>
          <p:cNvSpPr txBox="true"/>
          <p:nvPr/>
        </p:nvSpPr>
        <p:spPr>
          <a:xfrm rot="0">
            <a:off x="150688" y="4164915"/>
            <a:ext cx="17986623" cy="3048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Calibri (MS)"/>
                <a:ea typeface="Calibri (MS)"/>
                <a:cs typeface="Calibri (MS)"/>
                <a:sym typeface="Calibri (MS)"/>
              </a:rPr>
              <a:t>-----------------------------------------------------------------------------------------------------------------------------------------------------------------------------------------------------------------------------------------------------------------</a:t>
            </a:r>
          </a:p>
        </p:txBody>
      </p:sp>
      <p:sp>
        <p:nvSpPr>
          <p:cNvPr name="TextBox 12" id="12"/>
          <p:cNvSpPr txBox="true"/>
          <p:nvPr/>
        </p:nvSpPr>
        <p:spPr>
          <a:xfrm rot="0">
            <a:off x="9327226" y="5339536"/>
            <a:ext cx="6030230" cy="113347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switchScreen </a:t>
            </a:r>
            <a:r>
              <a:rPr lang="en-US" sz="2419">
                <a:solidFill>
                  <a:srgbClr val="000000"/>
                </a:solidFill>
                <a:latin typeface="Calibri (MS)"/>
                <a:ea typeface="Calibri (MS)"/>
                <a:cs typeface="Calibri (MS)"/>
                <a:sym typeface="Calibri (MS)"/>
              </a:rPr>
              <a:t>→ will be called after creating a screen via screen -s or by screen -r. this function will draw the UI when inside a specified process.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4</a:t>
              </a:r>
            </a:p>
          </p:txBody>
        </p:sp>
      </p:grpSp>
      <p:sp>
        <p:nvSpPr>
          <p:cNvPr name="Freeform 7" id="7"/>
          <p:cNvSpPr/>
          <p:nvPr/>
        </p:nvSpPr>
        <p:spPr>
          <a:xfrm flipH="false" flipV="false" rot="0">
            <a:off x="479565" y="1028700"/>
            <a:ext cx="6034592" cy="4901242"/>
          </a:xfrm>
          <a:custGeom>
            <a:avLst/>
            <a:gdLst/>
            <a:ahLst/>
            <a:cxnLst/>
            <a:rect r="r" b="b" t="t" l="l"/>
            <a:pathLst>
              <a:path h="4901242" w="6034592">
                <a:moveTo>
                  <a:pt x="0" y="0"/>
                </a:moveTo>
                <a:lnTo>
                  <a:pt x="6034592" y="0"/>
                </a:lnTo>
                <a:lnTo>
                  <a:pt x="6034592" y="4901242"/>
                </a:lnTo>
                <a:lnTo>
                  <a:pt x="0" y="4901242"/>
                </a:lnTo>
                <a:lnTo>
                  <a:pt x="0" y="0"/>
                </a:lnTo>
                <a:close/>
              </a:path>
            </a:pathLst>
          </a:custGeom>
          <a:blipFill>
            <a:blip r:embed="rId3"/>
            <a:stretch>
              <a:fillRect l="0" t="0" r="0" b="0"/>
            </a:stretch>
          </a:blipFill>
        </p:spPr>
      </p:sp>
      <p:sp>
        <p:nvSpPr>
          <p:cNvPr name="Freeform 8" id="8"/>
          <p:cNvSpPr/>
          <p:nvPr/>
        </p:nvSpPr>
        <p:spPr>
          <a:xfrm flipH="false" flipV="false" rot="0">
            <a:off x="6734028" y="1192465"/>
            <a:ext cx="4027597" cy="4573712"/>
          </a:xfrm>
          <a:custGeom>
            <a:avLst/>
            <a:gdLst/>
            <a:ahLst/>
            <a:cxnLst/>
            <a:rect r="r" b="b" t="t" l="l"/>
            <a:pathLst>
              <a:path h="4573712" w="4027597">
                <a:moveTo>
                  <a:pt x="0" y="0"/>
                </a:moveTo>
                <a:lnTo>
                  <a:pt x="4027597" y="0"/>
                </a:lnTo>
                <a:lnTo>
                  <a:pt x="4027597" y="4573712"/>
                </a:lnTo>
                <a:lnTo>
                  <a:pt x="0" y="4573712"/>
                </a:lnTo>
                <a:lnTo>
                  <a:pt x="0" y="0"/>
                </a:lnTo>
                <a:close/>
              </a:path>
            </a:pathLst>
          </a:custGeom>
          <a:blipFill>
            <a:blip r:embed="rId4"/>
            <a:stretch>
              <a:fillRect l="0" t="0" r="0" b="0"/>
            </a:stretch>
          </a:blipFill>
        </p:spPr>
      </p:sp>
      <p:sp>
        <p:nvSpPr>
          <p:cNvPr name="Freeform 9" id="9"/>
          <p:cNvSpPr/>
          <p:nvPr/>
        </p:nvSpPr>
        <p:spPr>
          <a:xfrm flipH="false" flipV="false" rot="0">
            <a:off x="10980700" y="1028700"/>
            <a:ext cx="6563242" cy="5741390"/>
          </a:xfrm>
          <a:custGeom>
            <a:avLst/>
            <a:gdLst/>
            <a:ahLst/>
            <a:cxnLst/>
            <a:rect r="r" b="b" t="t" l="l"/>
            <a:pathLst>
              <a:path h="5741390" w="6563242">
                <a:moveTo>
                  <a:pt x="0" y="0"/>
                </a:moveTo>
                <a:lnTo>
                  <a:pt x="6563243" y="0"/>
                </a:lnTo>
                <a:lnTo>
                  <a:pt x="6563243" y="5741390"/>
                </a:lnTo>
                <a:lnTo>
                  <a:pt x="0" y="5741390"/>
                </a:lnTo>
                <a:lnTo>
                  <a:pt x="0" y="0"/>
                </a:lnTo>
                <a:close/>
              </a:path>
            </a:pathLst>
          </a:custGeom>
          <a:blipFill>
            <a:blip r:embed="rId5"/>
            <a:stretch>
              <a:fillRect l="0" t="0" r="0" b="0"/>
            </a:stretch>
          </a:blipFill>
        </p:spPr>
      </p:sp>
      <p:sp>
        <p:nvSpPr>
          <p:cNvPr name="Freeform 10" id="10"/>
          <p:cNvSpPr/>
          <p:nvPr/>
        </p:nvSpPr>
        <p:spPr>
          <a:xfrm flipH="false" flipV="false" rot="0">
            <a:off x="479565" y="6369623"/>
            <a:ext cx="9281513" cy="2680437"/>
          </a:xfrm>
          <a:custGeom>
            <a:avLst/>
            <a:gdLst/>
            <a:ahLst/>
            <a:cxnLst/>
            <a:rect r="r" b="b" t="t" l="l"/>
            <a:pathLst>
              <a:path h="2680437" w="9281513">
                <a:moveTo>
                  <a:pt x="0" y="0"/>
                </a:moveTo>
                <a:lnTo>
                  <a:pt x="9281513" y="0"/>
                </a:lnTo>
                <a:lnTo>
                  <a:pt x="9281513" y="2680436"/>
                </a:lnTo>
                <a:lnTo>
                  <a:pt x="0" y="2680436"/>
                </a:lnTo>
                <a:lnTo>
                  <a:pt x="0" y="0"/>
                </a:lnTo>
                <a:close/>
              </a:path>
            </a:pathLst>
          </a:custGeom>
          <a:blipFill>
            <a:blip r:embed="rId6"/>
            <a:stretch>
              <a:fillRect l="0" t="0" r="0" b="0"/>
            </a:stretch>
          </a:blipFill>
        </p:spPr>
      </p:sp>
      <p:sp>
        <p:nvSpPr>
          <p:cNvPr name="TextBox 11" id="11"/>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Command interpreter implementation</a:t>
            </a:r>
          </a:p>
        </p:txBody>
      </p:sp>
      <p:sp>
        <p:nvSpPr>
          <p:cNvPr name="TextBox 12" id="12"/>
          <p:cNvSpPr txBox="true"/>
          <p:nvPr/>
        </p:nvSpPr>
        <p:spPr>
          <a:xfrm rot="0">
            <a:off x="10069792" y="7059800"/>
            <a:ext cx="7474151" cy="113347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In MainConsole.cpp</a:t>
            </a:r>
            <a:r>
              <a:rPr lang="en-US" sz="2419">
                <a:solidFill>
                  <a:srgbClr val="000000"/>
                </a:solidFill>
                <a:latin typeface="Calibri (MS)"/>
                <a:ea typeface="Calibri (MS)"/>
                <a:cs typeface="Calibri (MS)"/>
                <a:sym typeface="Calibri (MS)"/>
              </a:rPr>
              <a:t>  → After recognizing the command, calls the correct function to execute the recognized command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5</a:t>
              </a:r>
            </a:p>
          </p:txBody>
        </p:sp>
      </p:grpSp>
      <p:sp>
        <p:nvSpPr>
          <p:cNvPr name="Freeform 7" id="7"/>
          <p:cNvSpPr/>
          <p:nvPr/>
        </p:nvSpPr>
        <p:spPr>
          <a:xfrm flipH="false" flipV="false" rot="0">
            <a:off x="0" y="1210190"/>
            <a:ext cx="10265666" cy="5719841"/>
          </a:xfrm>
          <a:custGeom>
            <a:avLst/>
            <a:gdLst/>
            <a:ahLst/>
            <a:cxnLst/>
            <a:rect r="r" b="b" t="t" l="l"/>
            <a:pathLst>
              <a:path h="5719841" w="10265666">
                <a:moveTo>
                  <a:pt x="0" y="0"/>
                </a:moveTo>
                <a:lnTo>
                  <a:pt x="10265666" y="0"/>
                </a:lnTo>
                <a:lnTo>
                  <a:pt x="10265666" y="5719841"/>
                </a:lnTo>
                <a:lnTo>
                  <a:pt x="0" y="5719841"/>
                </a:lnTo>
                <a:lnTo>
                  <a:pt x="0" y="0"/>
                </a:lnTo>
                <a:close/>
              </a:path>
            </a:pathLst>
          </a:custGeom>
          <a:blipFill>
            <a:blip r:embed="rId3"/>
            <a:stretch>
              <a:fillRect l="0" t="0" r="0" b="-7524"/>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Process representation </a:t>
            </a:r>
          </a:p>
        </p:txBody>
      </p:sp>
      <p:sp>
        <p:nvSpPr>
          <p:cNvPr name="TextBox 9" id="9"/>
          <p:cNvSpPr txBox="true"/>
          <p:nvPr/>
        </p:nvSpPr>
        <p:spPr>
          <a:xfrm rot="0">
            <a:off x="10416662" y="1746251"/>
            <a:ext cx="7299837" cy="771525"/>
          </a:xfrm>
          <a:prstGeom prst="rect">
            <a:avLst/>
          </a:prstGeom>
        </p:spPr>
        <p:txBody>
          <a:bodyPr anchor="t" rtlCol="false" tIns="0" lIns="0" bIns="0" rIns="0">
            <a:spAutoFit/>
          </a:bodyPr>
          <a:lstStyle/>
          <a:p>
            <a:pPr algn="l">
              <a:lnSpc>
                <a:spcPts val="2902"/>
              </a:lnSpc>
              <a:spcBef>
                <a:spcPct val="0"/>
              </a:spcBef>
            </a:pPr>
            <a:r>
              <a:rPr lang="en-US" sz="2419">
                <a:solidFill>
                  <a:srgbClr val="FF3131"/>
                </a:solidFill>
                <a:latin typeface="Calibri (MS)"/>
                <a:ea typeface="Calibri (MS)"/>
                <a:cs typeface="Calibri (MS)"/>
                <a:sym typeface="Calibri (MS)"/>
              </a:rPr>
              <a:t>In Process.h</a:t>
            </a:r>
            <a:r>
              <a:rPr lang="en-US" sz="2419">
                <a:solidFill>
                  <a:srgbClr val="000000"/>
                </a:solidFill>
                <a:latin typeface="Calibri (MS)"/>
                <a:ea typeface="Calibri (MS)"/>
                <a:cs typeface="Calibri (MS)"/>
                <a:sym typeface="Calibri (MS)"/>
              </a:rPr>
              <a:t>  → Provides the variables each process object will have.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6</a:t>
              </a:r>
            </a:p>
          </p:txBody>
        </p:sp>
      </p:grpSp>
      <p:sp>
        <p:nvSpPr>
          <p:cNvPr name="Freeform 7" id="7"/>
          <p:cNvSpPr/>
          <p:nvPr/>
        </p:nvSpPr>
        <p:spPr>
          <a:xfrm flipH="false" flipV="false" rot="0">
            <a:off x="479565" y="1210190"/>
            <a:ext cx="10259958" cy="1511782"/>
          </a:xfrm>
          <a:custGeom>
            <a:avLst/>
            <a:gdLst/>
            <a:ahLst/>
            <a:cxnLst/>
            <a:rect r="r" b="b" t="t" l="l"/>
            <a:pathLst>
              <a:path h="1511782" w="10259958">
                <a:moveTo>
                  <a:pt x="0" y="0"/>
                </a:moveTo>
                <a:lnTo>
                  <a:pt x="10259958" y="0"/>
                </a:lnTo>
                <a:lnTo>
                  <a:pt x="10259958" y="1511782"/>
                </a:lnTo>
                <a:lnTo>
                  <a:pt x="0" y="1511782"/>
                </a:lnTo>
                <a:lnTo>
                  <a:pt x="0" y="0"/>
                </a:lnTo>
                <a:close/>
              </a:path>
            </a:pathLst>
          </a:custGeom>
          <a:blipFill>
            <a:blip r:embed="rId3"/>
            <a:stretch>
              <a:fillRect l="0" t="0" r="0" b="0"/>
            </a:stretch>
          </a:blipFill>
        </p:spPr>
      </p:sp>
      <p:sp>
        <p:nvSpPr>
          <p:cNvPr name="Freeform 8" id="8"/>
          <p:cNvSpPr/>
          <p:nvPr/>
        </p:nvSpPr>
        <p:spPr>
          <a:xfrm flipH="false" flipV="false" rot="0">
            <a:off x="479565" y="3081635"/>
            <a:ext cx="10259958" cy="7019139"/>
          </a:xfrm>
          <a:custGeom>
            <a:avLst/>
            <a:gdLst/>
            <a:ahLst/>
            <a:cxnLst/>
            <a:rect r="r" b="b" t="t" l="l"/>
            <a:pathLst>
              <a:path h="7019139" w="10259958">
                <a:moveTo>
                  <a:pt x="0" y="0"/>
                </a:moveTo>
                <a:lnTo>
                  <a:pt x="10259958" y="0"/>
                </a:lnTo>
                <a:lnTo>
                  <a:pt x="10259958" y="7019139"/>
                </a:lnTo>
                <a:lnTo>
                  <a:pt x="0" y="7019139"/>
                </a:lnTo>
                <a:lnTo>
                  <a:pt x="0" y="0"/>
                </a:lnTo>
                <a:close/>
              </a:path>
            </a:pathLst>
          </a:custGeom>
          <a:blipFill>
            <a:blip r:embed="rId4"/>
            <a:stretch>
              <a:fillRect l="0" t="0" r="0" b="0"/>
            </a:stretch>
          </a:blipFill>
        </p:spPr>
      </p:sp>
      <p:sp>
        <p:nvSpPr>
          <p:cNvPr name="TextBox 9" id="9"/>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Process representation - Instructions</a:t>
            </a:r>
          </a:p>
        </p:txBody>
      </p:sp>
      <p:sp>
        <p:nvSpPr>
          <p:cNvPr name="TextBox 10" id="10"/>
          <p:cNvSpPr txBox="true"/>
          <p:nvPr/>
        </p:nvSpPr>
        <p:spPr>
          <a:xfrm rot="0">
            <a:off x="11097800" y="1105415"/>
            <a:ext cx="5804062"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Creates the log file for the specified process </a:t>
            </a:r>
          </a:p>
        </p:txBody>
      </p:sp>
      <p:sp>
        <p:nvSpPr>
          <p:cNvPr name="TextBox 11" id="11"/>
          <p:cNvSpPr txBox="true"/>
          <p:nvPr/>
        </p:nvSpPr>
        <p:spPr>
          <a:xfrm rot="0">
            <a:off x="11097800" y="2976860"/>
            <a:ext cx="5804062" cy="35331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generates a print command </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declare -&gt; declares of a uint16 variable</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Add → adds two variables obtained from declare or random number</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subtract → Subtracts 2 variables similar in functionality with add</a:t>
            </a:r>
          </a:p>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Sleep → sleeps the thread based on the ticks sent to 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7</a:t>
              </a:r>
            </a:p>
          </p:txBody>
        </p:sp>
      </p:grpSp>
      <p:sp>
        <p:nvSpPr>
          <p:cNvPr name="Freeform 7" id="7"/>
          <p:cNvSpPr/>
          <p:nvPr/>
        </p:nvSpPr>
        <p:spPr>
          <a:xfrm flipH="false" flipV="false" rot="0">
            <a:off x="583764" y="1210190"/>
            <a:ext cx="16535573" cy="5952806"/>
          </a:xfrm>
          <a:custGeom>
            <a:avLst/>
            <a:gdLst/>
            <a:ahLst/>
            <a:cxnLst/>
            <a:rect r="r" b="b" t="t" l="l"/>
            <a:pathLst>
              <a:path h="5952806" w="16535573">
                <a:moveTo>
                  <a:pt x="0" y="0"/>
                </a:moveTo>
                <a:lnTo>
                  <a:pt x="16535573" y="0"/>
                </a:lnTo>
                <a:lnTo>
                  <a:pt x="16535573" y="5952806"/>
                </a:lnTo>
                <a:lnTo>
                  <a:pt x="0" y="5952806"/>
                </a:lnTo>
                <a:lnTo>
                  <a:pt x="0" y="0"/>
                </a:lnTo>
                <a:close/>
              </a:path>
            </a:pathLst>
          </a:custGeom>
          <a:blipFill>
            <a:blip r:embed="rId3"/>
            <a:stretch>
              <a:fillRect l="0" t="0" r="0" b="0"/>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Process representation - Instructions</a:t>
            </a:r>
          </a:p>
        </p:txBody>
      </p:sp>
      <p:sp>
        <p:nvSpPr>
          <p:cNvPr name="TextBox 9" id="9"/>
          <p:cNvSpPr txBox="true"/>
          <p:nvPr/>
        </p:nvSpPr>
        <p:spPr>
          <a:xfrm rot="0">
            <a:off x="583764" y="7268871"/>
            <a:ext cx="16535573" cy="904269"/>
          </a:xfrm>
          <a:prstGeom prst="rect">
            <a:avLst/>
          </a:prstGeom>
        </p:spPr>
        <p:txBody>
          <a:bodyPr anchor="t" rtlCol="false" tIns="0" lIns="0" bIns="0" rIns="0">
            <a:spAutoFit/>
          </a:bodyPr>
          <a:lstStyle/>
          <a:p>
            <a:pPr algn="l" marL="522283" indent="-261141" lvl="1">
              <a:lnSpc>
                <a:spcPts val="3507"/>
              </a:lnSpc>
              <a:buFont typeface="Arial"/>
              <a:buChar char="•"/>
            </a:pPr>
            <a:r>
              <a:rPr lang="en-US" sz="2419">
                <a:solidFill>
                  <a:srgbClr val="000000"/>
                </a:solidFill>
                <a:latin typeface="Calibri (MS)"/>
                <a:ea typeface="Calibri (MS)"/>
                <a:cs typeface="Calibri (MS)"/>
                <a:sym typeface="Calibri (MS)"/>
              </a:rPr>
              <a:t>For → randomly selects the instruction to do as well as how many times it can do it this is inclusive of itself should the for loop repeat up to 3 times it will skip the instruction and randomize another instruction to do instead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8</a:t>
              </a:r>
            </a:p>
          </p:txBody>
        </p:sp>
      </p:grpSp>
      <p:sp>
        <p:nvSpPr>
          <p:cNvPr name="Freeform 7" id="7"/>
          <p:cNvSpPr/>
          <p:nvPr/>
        </p:nvSpPr>
        <p:spPr>
          <a:xfrm flipH="false" flipV="false" rot="0">
            <a:off x="203363" y="1210190"/>
            <a:ext cx="9050468" cy="8498151"/>
          </a:xfrm>
          <a:custGeom>
            <a:avLst/>
            <a:gdLst/>
            <a:ahLst/>
            <a:cxnLst/>
            <a:rect r="r" b="b" t="t" l="l"/>
            <a:pathLst>
              <a:path h="8498151" w="9050468">
                <a:moveTo>
                  <a:pt x="0" y="0"/>
                </a:moveTo>
                <a:lnTo>
                  <a:pt x="9050468" y="0"/>
                </a:lnTo>
                <a:lnTo>
                  <a:pt x="9050468" y="8498151"/>
                </a:lnTo>
                <a:lnTo>
                  <a:pt x="0" y="8498151"/>
                </a:lnTo>
                <a:lnTo>
                  <a:pt x="0" y="0"/>
                </a:lnTo>
                <a:close/>
              </a:path>
            </a:pathLst>
          </a:custGeom>
          <a:blipFill>
            <a:blip r:embed="rId3"/>
            <a:stretch>
              <a:fillRect l="0" t="0" r="0" b="0"/>
            </a:stretch>
          </a:blipFill>
        </p:spPr>
      </p:sp>
      <p:sp>
        <p:nvSpPr>
          <p:cNvPr name="Freeform 8" id="8"/>
          <p:cNvSpPr/>
          <p:nvPr/>
        </p:nvSpPr>
        <p:spPr>
          <a:xfrm flipH="false" flipV="false" rot="0">
            <a:off x="9383808" y="1210190"/>
            <a:ext cx="9639525" cy="4440401"/>
          </a:xfrm>
          <a:custGeom>
            <a:avLst/>
            <a:gdLst/>
            <a:ahLst/>
            <a:cxnLst/>
            <a:rect r="r" b="b" t="t" l="l"/>
            <a:pathLst>
              <a:path h="4440401" w="9639525">
                <a:moveTo>
                  <a:pt x="0" y="0"/>
                </a:moveTo>
                <a:lnTo>
                  <a:pt x="9639526" y="0"/>
                </a:lnTo>
                <a:lnTo>
                  <a:pt x="9639526" y="4440401"/>
                </a:lnTo>
                <a:lnTo>
                  <a:pt x="0" y="4440401"/>
                </a:lnTo>
                <a:lnTo>
                  <a:pt x="0" y="0"/>
                </a:lnTo>
                <a:close/>
              </a:path>
            </a:pathLst>
          </a:custGeom>
          <a:blipFill>
            <a:blip r:embed="rId4"/>
            <a:stretch>
              <a:fillRect l="0" t="0" r="0" b="0"/>
            </a:stretch>
          </a:blipFill>
        </p:spPr>
      </p:sp>
      <p:sp>
        <p:nvSpPr>
          <p:cNvPr name="Freeform 9" id="9"/>
          <p:cNvSpPr/>
          <p:nvPr/>
        </p:nvSpPr>
        <p:spPr>
          <a:xfrm flipH="false" flipV="false" rot="0">
            <a:off x="9383808" y="5849154"/>
            <a:ext cx="8904192" cy="3218209"/>
          </a:xfrm>
          <a:custGeom>
            <a:avLst/>
            <a:gdLst/>
            <a:ahLst/>
            <a:cxnLst/>
            <a:rect r="r" b="b" t="t" l="l"/>
            <a:pathLst>
              <a:path h="3218209" w="8904192">
                <a:moveTo>
                  <a:pt x="0" y="0"/>
                </a:moveTo>
                <a:lnTo>
                  <a:pt x="8904192" y="0"/>
                </a:lnTo>
                <a:lnTo>
                  <a:pt x="8904192" y="3218208"/>
                </a:lnTo>
                <a:lnTo>
                  <a:pt x="0" y="3218208"/>
                </a:lnTo>
                <a:lnTo>
                  <a:pt x="0" y="0"/>
                </a:lnTo>
                <a:close/>
              </a:path>
            </a:pathLst>
          </a:custGeom>
          <a:blipFill>
            <a:blip r:embed="rId5"/>
            <a:stretch>
              <a:fillRect l="0" t="0" r="0" b="0"/>
            </a:stretch>
          </a:blipFill>
        </p:spPr>
      </p:sp>
      <p:sp>
        <p:nvSpPr>
          <p:cNvPr name="TextBox 10" id="10"/>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Process representation - Instructions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73599" y="9265442"/>
            <a:ext cx="885800" cy="885799"/>
            <a:chOff x="0" y="0"/>
            <a:chExt cx="1181066" cy="1181066"/>
          </a:xfrm>
        </p:grpSpPr>
        <p:sp>
          <p:nvSpPr>
            <p:cNvPr name="Freeform 3" id="3"/>
            <p:cNvSpPr/>
            <p:nvPr/>
          </p:nvSpPr>
          <p:spPr>
            <a:xfrm flipH="false" flipV="false" rot="0">
              <a:off x="0" y="0"/>
              <a:ext cx="1181100" cy="1181100"/>
            </a:xfrm>
            <a:custGeom>
              <a:avLst/>
              <a:gdLst/>
              <a:ahLst/>
              <a:cxnLst/>
              <a:rect r="r" b="b" t="t" l="l"/>
              <a:pathLst>
                <a:path h="1181100" w="1181100">
                  <a:moveTo>
                    <a:pt x="0" y="0"/>
                  </a:moveTo>
                  <a:lnTo>
                    <a:pt x="1181100" y="0"/>
                  </a:lnTo>
                  <a:lnTo>
                    <a:pt x="1181100" y="1181100"/>
                  </a:lnTo>
                  <a:lnTo>
                    <a:pt x="0" y="1181100"/>
                  </a:lnTo>
                  <a:lnTo>
                    <a:pt x="0" y="0"/>
                  </a:lnTo>
                  <a:close/>
                </a:path>
              </a:pathLst>
            </a:custGeom>
            <a:blipFill>
              <a:blip r:embed="rId2"/>
              <a:stretch>
                <a:fillRect l="0" t="0" r="2" b="2"/>
              </a:stretch>
            </a:blipFill>
          </p:spPr>
        </p:sp>
      </p:grpSp>
      <p:grpSp>
        <p:nvGrpSpPr>
          <p:cNvPr name="Group 4" id="4"/>
          <p:cNvGrpSpPr/>
          <p:nvPr/>
        </p:nvGrpSpPr>
        <p:grpSpPr>
          <a:xfrm rot="0">
            <a:off x="12915900" y="9534524"/>
            <a:ext cx="3271051" cy="547688"/>
            <a:chOff x="0" y="0"/>
            <a:chExt cx="4361402" cy="730250"/>
          </a:xfrm>
        </p:grpSpPr>
        <p:sp>
          <p:nvSpPr>
            <p:cNvPr name="Freeform 5" id="5"/>
            <p:cNvSpPr/>
            <p:nvPr/>
          </p:nvSpPr>
          <p:spPr>
            <a:xfrm flipH="false" flipV="false" rot="0">
              <a:off x="0" y="0"/>
              <a:ext cx="4361402" cy="730250"/>
            </a:xfrm>
            <a:custGeom>
              <a:avLst/>
              <a:gdLst/>
              <a:ahLst/>
              <a:cxnLst/>
              <a:rect r="r" b="b" t="t" l="l"/>
              <a:pathLst>
                <a:path h="730250" w="4361402">
                  <a:moveTo>
                    <a:pt x="0" y="0"/>
                  </a:moveTo>
                  <a:lnTo>
                    <a:pt x="4361402" y="0"/>
                  </a:lnTo>
                  <a:lnTo>
                    <a:pt x="4361402" y="730250"/>
                  </a:lnTo>
                  <a:lnTo>
                    <a:pt x="0" y="730250"/>
                  </a:lnTo>
                  <a:close/>
                </a:path>
              </a:pathLst>
            </a:custGeom>
            <a:solidFill>
              <a:srgbClr val="000000">
                <a:alpha val="0"/>
              </a:srgbClr>
            </a:solidFill>
          </p:spPr>
        </p:sp>
        <p:sp>
          <p:nvSpPr>
            <p:cNvPr name="TextBox 6" id="6"/>
            <p:cNvSpPr txBox="true"/>
            <p:nvPr/>
          </p:nvSpPr>
          <p:spPr>
            <a:xfrm>
              <a:off x="0" y="-38100"/>
              <a:ext cx="4361402" cy="768350"/>
            </a:xfrm>
            <a:prstGeom prst="rect">
              <a:avLst/>
            </a:prstGeom>
          </p:spPr>
          <p:txBody>
            <a:bodyPr anchor="ctr" rtlCol="false" tIns="0" lIns="0" bIns="0" rIns="0"/>
            <a:lstStyle/>
            <a:p>
              <a:pPr algn="r">
                <a:lnSpc>
                  <a:spcPts val="2160"/>
                </a:lnSpc>
              </a:pPr>
              <a:r>
                <a:rPr lang="en-US" sz="1800">
                  <a:solidFill>
                    <a:srgbClr val="898989"/>
                  </a:solidFill>
                  <a:latin typeface="Calibri (MS)"/>
                  <a:ea typeface="Calibri (MS)"/>
                  <a:cs typeface="Calibri (MS)"/>
                  <a:sym typeface="Calibri (MS)"/>
                </a:rPr>
                <a:t>9</a:t>
              </a:r>
            </a:p>
          </p:txBody>
        </p:sp>
      </p:grpSp>
      <p:sp>
        <p:nvSpPr>
          <p:cNvPr name="Freeform 7" id="7"/>
          <p:cNvSpPr/>
          <p:nvPr/>
        </p:nvSpPr>
        <p:spPr>
          <a:xfrm flipH="false" flipV="false" rot="0">
            <a:off x="479565" y="1330439"/>
            <a:ext cx="7735227" cy="5351514"/>
          </a:xfrm>
          <a:custGeom>
            <a:avLst/>
            <a:gdLst/>
            <a:ahLst/>
            <a:cxnLst/>
            <a:rect r="r" b="b" t="t" l="l"/>
            <a:pathLst>
              <a:path h="5351514" w="7735227">
                <a:moveTo>
                  <a:pt x="0" y="0"/>
                </a:moveTo>
                <a:lnTo>
                  <a:pt x="7735227" y="0"/>
                </a:lnTo>
                <a:lnTo>
                  <a:pt x="7735227" y="5351514"/>
                </a:lnTo>
                <a:lnTo>
                  <a:pt x="0" y="5351514"/>
                </a:lnTo>
                <a:lnTo>
                  <a:pt x="0" y="0"/>
                </a:lnTo>
                <a:close/>
              </a:path>
            </a:pathLst>
          </a:custGeom>
          <a:blipFill>
            <a:blip r:embed="rId3"/>
            <a:stretch>
              <a:fillRect l="0" t="0" r="0" b="0"/>
            </a:stretch>
          </a:blipFill>
        </p:spPr>
      </p:sp>
      <p:sp>
        <p:nvSpPr>
          <p:cNvPr name="TextBox 8" id="8"/>
          <p:cNvSpPr txBox="true"/>
          <p:nvPr/>
        </p:nvSpPr>
        <p:spPr>
          <a:xfrm rot="0">
            <a:off x="479565" y="243364"/>
            <a:ext cx="15776276" cy="966826"/>
          </a:xfrm>
          <a:prstGeom prst="rect">
            <a:avLst/>
          </a:prstGeom>
        </p:spPr>
        <p:txBody>
          <a:bodyPr anchor="t" rtlCol="false" tIns="0" lIns="0" bIns="0" rIns="0">
            <a:spAutoFit/>
          </a:bodyPr>
          <a:lstStyle/>
          <a:p>
            <a:pPr algn="l">
              <a:lnSpc>
                <a:spcPts val="6415"/>
              </a:lnSpc>
            </a:pPr>
            <a:r>
              <a:rPr lang="en-US" sz="5940">
                <a:solidFill>
                  <a:srgbClr val="000000"/>
                </a:solidFill>
                <a:latin typeface="Calibri (MS)"/>
                <a:ea typeface="Calibri (MS)"/>
                <a:cs typeface="Calibri (MS)"/>
                <a:sym typeface="Calibri (MS)"/>
              </a:rPr>
              <a:t>Process representation - Instructions</a:t>
            </a:r>
          </a:p>
        </p:txBody>
      </p:sp>
      <p:sp>
        <p:nvSpPr>
          <p:cNvPr name="TextBox 9" id="9"/>
          <p:cNvSpPr txBox="true"/>
          <p:nvPr/>
        </p:nvSpPr>
        <p:spPr>
          <a:xfrm rot="0">
            <a:off x="8086191" y="1244714"/>
            <a:ext cx="10073208" cy="4310507"/>
          </a:xfrm>
          <a:prstGeom prst="rect">
            <a:avLst/>
          </a:prstGeom>
        </p:spPr>
        <p:txBody>
          <a:bodyPr anchor="t" rtlCol="false" tIns="0" lIns="0" bIns="0" rIns="0">
            <a:spAutoFit/>
          </a:bodyPr>
          <a:lstStyle/>
          <a:p>
            <a:pPr algn="l" marL="522479" indent="-261239" lvl="1">
              <a:lnSpc>
                <a:spcPts val="3388"/>
              </a:lnSpc>
              <a:buFont typeface="Arial"/>
              <a:buChar char="•"/>
            </a:pPr>
            <a:r>
              <a:rPr lang="en-US" sz="2420">
                <a:solidFill>
                  <a:srgbClr val="000000"/>
                </a:solidFill>
                <a:latin typeface="Calibri (MS)"/>
                <a:ea typeface="Calibri (MS)"/>
                <a:cs typeface="Calibri (MS)"/>
                <a:sym typeface="Calibri (MS)"/>
              </a:rPr>
              <a:t>Initializes Execution Tracking, setting the currentinstructions to 0 and storing how many instructions will be executed in totalinstructions, Executing the m sequentially. while there are still instructions in the queue it will pop the next ID. Looks it up in instructionMap and then executes the associated function. It will then print the results into the logs with a timestamp. waiting 10ms per instruction to simulate time passing.</a:t>
            </a:r>
          </a:p>
          <a:p>
            <a:pPr algn="l" marL="522479" indent="-261239" lvl="1">
              <a:lnSpc>
                <a:spcPts val="3388"/>
              </a:lnSpc>
              <a:buFont typeface="Arial"/>
              <a:buChar char="•"/>
            </a:pPr>
            <a:r>
              <a:rPr lang="en-US" sz="2420">
                <a:solidFill>
                  <a:srgbClr val="000000"/>
                </a:solidFill>
                <a:latin typeface="Calibri (MS)"/>
                <a:ea typeface="Calibri (MS)"/>
                <a:cs typeface="Calibri (MS)"/>
                <a:sym typeface="Calibri (MS)"/>
              </a:rPr>
              <a:t>Once done it will mark the process as Finished and it the queue is empty isFinished is set to true</a:t>
            </a:r>
            <a:r>
              <a:rPr lang="en-US" sz="2420">
                <a:solidFill>
                  <a:srgbClr val="000000"/>
                </a:solidFill>
                <a:latin typeface="Calibri (MS)"/>
                <a:ea typeface="Calibri (MS)"/>
                <a:cs typeface="Calibri (MS)"/>
                <a:sym typeface="Calibri (MS)"/>
              </a:rPr>
              <a:t> </a:t>
            </a:r>
          </a:p>
          <a:p>
            <a:pPr algn="l">
              <a:lnSpc>
                <a:spcPts val="3388"/>
              </a:lnSpc>
            </a:pPr>
          </a:p>
          <a:p>
            <a:pPr algn="l">
              <a:lnSpc>
                <a:spcPts val="338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DAGrmJqo_2o</dc:identifier>
  <dcterms:modified xsi:type="dcterms:W3CDTF">2011-08-01T06:04:30Z</dcterms:modified>
  <cp:revision>1</cp:revision>
  <dc:title>CSOPESY MO1.pptx</dc:title>
</cp:coreProperties>
</file>